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notesMasterIdLst>
    <p:notesMasterId r:id="rId5"/>
  </p:notesMasterIdLst>
  <p:sldIdLst>
    <p:sldId id="258" r:id="rId4"/>
    <p:sldId id="302" r:id="rId6"/>
    <p:sldId id="260" r:id="rId7"/>
    <p:sldId id="270" r:id="rId8"/>
    <p:sldId id="269" r:id="rId9"/>
    <p:sldId id="320" r:id="rId10"/>
    <p:sldId id="303" r:id="rId11"/>
    <p:sldId id="321" r:id="rId12"/>
    <p:sldId id="265" r:id="rId13"/>
    <p:sldId id="322" r:id="rId14"/>
    <p:sldId id="323" r:id="rId15"/>
    <p:sldId id="276" r:id="rId16"/>
    <p:sldId id="273" r:id="rId17"/>
    <p:sldId id="271" r:id="rId18"/>
    <p:sldId id="259" r:id="rId19"/>
    <p:sldId id="278" r:id="rId20"/>
    <p:sldId id="280" r:id="rId21"/>
    <p:sldId id="301" r:id="rId22"/>
    <p:sldId id="324" r:id="rId23"/>
    <p:sldId id="325" r:id="rId24"/>
    <p:sldId id="326" r:id="rId25"/>
    <p:sldId id="283" r:id="rId26"/>
    <p:sldId id="318" r:id="rId27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微软雅黑" panose="020B0503020204020204" pitchFamily="34" charset="-122"/>
      <p:regular r:id="rId35"/>
    </p:embeddedFont>
    <p:embeddedFont>
      <p:font typeface="方正正中黑_GBK" panose="02000000000000000000" pitchFamily="2" charset="-122"/>
      <p:regular r:id="rId36"/>
    </p:embeddedFont>
    <p:embeddedFont>
      <p:font typeface="Impact" panose="020B0806030902050204" pitchFamily="34" charset="0"/>
      <p:regular r:id="rId37"/>
    </p:embeddedFont>
  </p:embeddedFontLst>
  <p:custDataLst>
    <p:tags r:id="rId38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83BB48"/>
    <a:srgbClr val="82B947"/>
    <a:srgbClr val="164556"/>
    <a:srgbClr val="0C2F3C"/>
    <a:srgbClr val="3F92B0"/>
    <a:srgbClr val="F6483F"/>
    <a:srgbClr val="F14B3F"/>
    <a:srgbClr val="0F3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240"/>
    <p:restoredTop sz="93194"/>
  </p:normalViewPr>
  <p:slideViewPr>
    <p:cSldViewPr snapToGrid="0" showGuides="1">
      <p:cViewPr varScale="1">
        <p:scale>
          <a:sx n="80" d="100"/>
          <a:sy n="80" d="100"/>
        </p:scale>
        <p:origin x="1003" y="53"/>
      </p:cViewPr>
      <p:guideLst>
        <p:guide orient="horz" pos="2016"/>
        <p:guide pos="3896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gs" Target="tags/tag1.xml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8C72A66-5295-469D-A390-49BF7BCAE7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8AFFC8-6CCD-4A40-8E71-9A642F2455B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本套模板中使用了“方正正中黑</a:t>
            </a:r>
            <a:r>
              <a:rPr lang="en-US" altLang="zh-CN" dirty="0"/>
              <a:t>_GBK</a:t>
            </a:r>
            <a:r>
              <a:rPr lang="zh-CN" altLang="en-US" dirty="0"/>
              <a:t>、</a:t>
            </a:r>
            <a:r>
              <a:rPr lang="en-US" altLang="zh-CN" dirty="0"/>
              <a:t>Impact”</a:t>
            </a:r>
            <a:r>
              <a:rPr lang="zh-CN" altLang="en-US" dirty="0"/>
              <a:t>字体，请在计算机中安装以上字体，以确保字体显示正确。</a:t>
            </a:r>
            <a:endParaRPr lang="zh-CN" altLang="en-US" dirty="0"/>
          </a:p>
        </p:txBody>
      </p:sp>
      <p:sp>
        <p:nvSpPr>
          <p:cNvPr id="19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34284C6-21FC-4DAC-BFB4-D14E646126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34284C6-21FC-4DAC-BFB4-D14E646126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312205-B474-4881-952C-34AA863639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757CBE-2949-4A7F-9CEF-EB9B276A52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656FF2-C237-454E-A142-F6EDF301AA6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757CBE-2949-4A7F-9CEF-EB9B276A52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656FF2-C237-454E-A142-F6EDF301AA6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757CBE-2949-4A7F-9CEF-EB9B276A52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656FF2-C237-454E-A142-F6EDF301AA6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757CBE-2949-4A7F-9CEF-EB9B276A52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656FF2-C237-454E-A142-F6EDF301AA6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757CBE-2949-4A7F-9CEF-EB9B276A52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656FF2-C237-454E-A142-F6EDF301AA6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099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0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500" y="1628775"/>
              <a:ext cx="2159000" cy="2159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1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4263" y="3579813"/>
              <a:ext cx="4943475" cy="107315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信息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3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123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11"/>
            <p:cNvSpPr txBox="1">
              <a:spLocks noChangeArrowheads="1"/>
            </p:cNvSpPr>
            <p:nvPr/>
          </p:nvSpPr>
          <p:spPr bwMode="auto">
            <a:xfrm>
              <a:off x="3117850" y="5781675"/>
              <a:ext cx="59563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只为设计最优质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关注 灰色的风 更多优秀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作品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 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模板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 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图表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 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教程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 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经验分享 </a:t>
              </a: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 </a:t>
              </a:r>
              <a:r>
                <a: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优秀设计</a:t>
              </a: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125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6725" y="1690688"/>
              <a:ext cx="1976438" cy="1976437"/>
            </a:xfrm>
            <a:prstGeom prst="rect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5126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8838" y="1690688"/>
              <a:ext cx="1976437" cy="1976437"/>
            </a:xfrm>
            <a:prstGeom prst="rect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7" name="文本框 5"/>
            <p:cNvSpPr txBox="1">
              <a:spLocks noChangeArrowheads="1"/>
            </p:cNvSpPr>
            <p:nvPr/>
          </p:nvSpPr>
          <p:spPr bwMode="auto">
            <a:xfrm>
              <a:off x="3398838" y="3786188"/>
              <a:ext cx="19764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C2C2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公众号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2C2C2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hsdf_ppt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文本框 6"/>
            <p:cNvSpPr txBox="1">
              <a:spLocks noChangeArrowheads="1"/>
            </p:cNvSpPr>
            <p:nvPr/>
          </p:nvSpPr>
          <p:spPr bwMode="auto">
            <a:xfrm>
              <a:off x="6816725" y="3786188"/>
              <a:ext cx="19764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C2C2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微博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2C2C2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@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C2C2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灰色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2C2C2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_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C2C2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风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129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350" y="1196975"/>
              <a:ext cx="750888" cy="7493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30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6670" y="1306051"/>
              <a:ext cx="560881" cy="4572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757CBE-2949-4A7F-9CEF-EB9B276A52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656FF2-C237-454E-A142-F6EDF301AA6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9" name="图片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/>
        </p:nvSpPr>
        <p:spPr>
          <a:xfrm>
            <a:off x="0" y="0"/>
            <a:ext cx="12192000" cy="28495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640715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504825" y="387350"/>
            <a:ext cx="914400" cy="4000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LOGO</a:t>
            </a:r>
            <a:endParaRPr kumimoji="0" lang="zh-CN" altLang="en-US" sz="2000" kern="1200" cap="none" spc="0" normalizeH="0" baseline="0" noProof="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1843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350" y="582613"/>
            <a:ext cx="1163638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13" y="2008188"/>
            <a:ext cx="4291012" cy="82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0" y="2757488"/>
            <a:ext cx="12192000" cy="4100513"/>
          </a:xfrm>
          <a:prstGeom prst="rect">
            <a:avLst/>
          </a:prstGeom>
          <a:solidFill>
            <a:srgbClr val="16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41" name="文本框 34"/>
          <p:cNvSpPr txBox="1"/>
          <p:nvPr/>
        </p:nvSpPr>
        <p:spPr>
          <a:xfrm>
            <a:off x="2922270" y="3359150"/>
            <a:ext cx="6347460" cy="10147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zh-CN" altLang="en-US" sz="6000" dirty="0">
                <a:solidFill>
                  <a:schemeClr val="bg1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php学生管理系统</a:t>
            </a:r>
            <a:endParaRPr lang="zh-CN" altLang="en-US" sz="6000" dirty="0">
              <a:solidFill>
                <a:schemeClr val="bg1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8442" name="文本框 35"/>
          <p:cNvSpPr txBox="1"/>
          <p:nvPr/>
        </p:nvSpPr>
        <p:spPr>
          <a:xfrm>
            <a:off x="4059238" y="5167313"/>
            <a:ext cx="18084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zh-CN" alt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指导教师：黄云洁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443" name="文本框 36"/>
          <p:cNvSpPr txBox="1"/>
          <p:nvPr/>
        </p:nvSpPr>
        <p:spPr>
          <a:xfrm>
            <a:off x="7346950" y="5167313"/>
            <a:ext cx="16052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答辩人：张威龙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8444" name="组合 37"/>
          <p:cNvGrpSpPr/>
          <p:nvPr/>
        </p:nvGrpSpPr>
        <p:grpSpPr>
          <a:xfrm>
            <a:off x="3297238" y="5019675"/>
            <a:ext cx="676275" cy="676275"/>
            <a:chOff x="3297589" y="5082321"/>
            <a:chExt cx="676275" cy="676275"/>
          </a:xfrm>
        </p:grpSpPr>
        <p:sp>
          <p:nvSpPr>
            <p:cNvPr id="39" name="Freeform 85"/>
            <p:cNvSpPr>
              <a:spLocks noEditPoints="1"/>
            </p:cNvSpPr>
            <p:nvPr/>
          </p:nvSpPr>
          <p:spPr bwMode="auto">
            <a:xfrm>
              <a:off x="3451576" y="5169634"/>
              <a:ext cx="368300" cy="441325"/>
            </a:xfrm>
            <a:custGeom>
              <a:avLst/>
              <a:gdLst>
                <a:gd name="T0" fmla="*/ 38 w 109"/>
                <a:gd name="T1" fmla="*/ 46 h 131"/>
                <a:gd name="T2" fmla="*/ 55 w 109"/>
                <a:gd name="T3" fmla="*/ 69 h 131"/>
                <a:gd name="T4" fmla="*/ 55 w 109"/>
                <a:gd name="T5" fmla="*/ 69 h 131"/>
                <a:gd name="T6" fmla="*/ 56 w 109"/>
                <a:gd name="T7" fmla="*/ 69 h 131"/>
                <a:gd name="T8" fmla="*/ 57 w 109"/>
                <a:gd name="T9" fmla="*/ 69 h 131"/>
                <a:gd name="T10" fmla="*/ 72 w 109"/>
                <a:gd name="T11" fmla="*/ 46 h 131"/>
                <a:gd name="T12" fmla="*/ 72 w 109"/>
                <a:gd name="T13" fmla="*/ 46 h 131"/>
                <a:gd name="T14" fmla="*/ 71 w 109"/>
                <a:gd name="T15" fmla="*/ 33 h 131"/>
                <a:gd name="T16" fmla="*/ 40 w 109"/>
                <a:gd name="T17" fmla="*/ 32 h 131"/>
                <a:gd name="T18" fmla="*/ 38 w 109"/>
                <a:gd name="T19" fmla="*/ 46 h 131"/>
                <a:gd name="T20" fmla="*/ 38 w 109"/>
                <a:gd name="T21" fmla="*/ 46 h 131"/>
                <a:gd name="T22" fmla="*/ 53 w 109"/>
                <a:gd name="T23" fmla="*/ 84 h 131"/>
                <a:gd name="T24" fmla="*/ 51 w 109"/>
                <a:gd name="T25" fmla="*/ 87 h 131"/>
                <a:gd name="T26" fmla="*/ 53 w 109"/>
                <a:gd name="T27" fmla="*/ 88 h 131"/>
                <a:gd name="T28" fmla="*/ 49 w 109"/>
                <a:gd name="T29" fmla="*/ 109 h 131"/>
                <a:gd name="T30" fmla="*/ 36 w 109"/>
                <a:gd name="T31" fmla="*/ 77 h 131"/>
                <a:gd name="T32" fmla="*/ 6 w 109"/>
                <a:gd name="T33" fmla="*/ 91 h 131"/>
                <a:gd name="T34" fmla="*/ 0 w 109"/>
                <a:gd name="T35" fmla="*/ 121 h 131"/>
                <a:gd name="T36" fmla="*/ 109 w 109"/>
                <a:gd name="T37" fmla="*/ 121 h 131"/>
                <a:gd name="T38" fmla="*/ 104 w 109"/>
                <a:gd name="T39" fmla="*/ 91 h 131"/>
                <a:gd name="T40" fmla="*/ 73 w 109"/>
                <a:gd name="T41" fmla="*/ 77 h 131"/>
                <a:gd name="T42" fmla="*/ 62 w 109"/>
                <a:gd name="T43" fmla="*/ 108 h 131"/>
                <a:gd name="T44" fmla="*/ 59 w 109"/>
                <a:gd name="T45" fmla="*/ 88 h 131"/>
                <a:gd name="T46" fmla="*/ 61 w 109"/>
                <a:gd name="T47" fmla="*/ 87 h 131"/>
                <a:gd name="T48" fmla="*/ 59 w 109"/>
                <a:gd name="T49" fmla="*/ 84 h 131"/>
                <a:gd name="T50" fmla="*/ 53 w 109"/>
                <a:gd name="T51" fmla="*/ 84 h 131"/>
                <a:gd name="T52" fmla="*/ 81 w 109"/>
                <a:gd name="T53" fmla="*/ 32 h 131"/>
                <a:gd name="T54" fmla="*/ 81 w 109"/>
                <a:gd name="T55" fmla="*/ 32 h 131"/>
                <a:gd name="T56" fmla="*/ 81 w 109"/>
                <a:gd name="T57" fmla="*/ 34 h 131"/>
                <a:gd name="T58" fmla="*/ 81 w 109"/>
                <a:gd name="T59" fmla="*/ 34 h 131"/>
                <a:gd name="T60" fmla="*/ 81 w 109"/>
                <a:gd name="T61" fmla="*/ 36 h 131"/>
                <a:gd name="T62" fmla="*/ 81 w 109"/>
                <a:gd name="T63" fmla="*/ 37 h 131"/>
                <a:gd name="T64" fmla="*/ 82 w 109"/>
                <a:gd name="T65" fmla="*/ 37 h 131"/>
                <a:gd name="T66" fmla="*/ 82 w 109"/>
                <a:gd name="T67" fmla="*/ 37 h 131"/>
                <a:gd name="T68" fmla="*/ 84 w 109"/>
                <a:gd name="T69" fmla="*/ 43 h 131"/>
                <a:gd name="T70" fmla="*/ 83 w 109"/>
                <a:gd name="T71" fmla="*/ 52 h 131"/>
                <a:gd name="T72" fmla="*/ 78 w 109"/>
                <a:gd name="T73" fmla="*/ 56 h 131"/>
                <a:gd name="T74" fmla="*/ 58 w 109"/>
                <a:gd name="T75" fmla="*/ 77 h 131"/>
                <a:gd name="T76" fmla="*/ 56 w 109"/>
                <a:gd name="T77" fmla="*/ 77 h 131"/>
                <a:gd name="T78" fmla="*/ 54 w 109"/>
                <a:gd name="T79" fmla="*/ 77 h 131"/>
                <a:gd name="T80" fmla="*/ 54 w 109"/>
                <a:gd name="T81" fmla="*/ 77 h 131"/>
                <a:gd name="T82" fmla="*/ 33 w 109"/>
                <a:gd name="T83" fmla="*/ 56 h 131"/>
                <a:gd name="T84" fmla="*/ 28 w 109"/>
                <a:gd name="T85" fmla="*/ 52 h 131"/>
                <a:gd name="T86" fmla="*/ 26 w 109"/>
                <a:gd name="T87" fmla="*/ 44 h 131"/>
                <a:gd name="T88" fmla="*/ 28 w 109"/>
                <a:gd name="T89" fmla="*/ 38 h 131"/>
                <a:gd name="T90" fmla="*/ 29 w 109"/>
                <a:gd name="T91" fmla="*/ 37 h 131"/>
                <a:gd name="T92" fmla="*/ 29 w 109"/>
                <a:gd name="T93" fmla="*/ 32 h 131"/>
                <a:gd name="T94" fmla="*/ 29 w 109"/>
                <a:gd name="T95" fmla="*/ 32 h 131"/>
                <a:gd name="T96" fmla="*/ 29 w 109"/>
                <a:gd name="T97" fmla="*/ 32 h 131"/>
                <a:gd name="T98" fmla="*/ 33 w 109"/>
                <a:gd name="T99" fmla="*/ 15 h 131"/>
                <a:gd name="T100" fmla="*/ 79 w 109"/>
                <a:gd name="T101" fmla="*/ 16 h 131"/>
                <a:gd name="T102" fmla="*/ 81 w 109"/>
                <a:gd name="T103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" h="131">
                  <a:moveTo>
                    <a:pt x="38" y="46"/>
                  </a:moveTo>
                  <a:cubicBezTo>
                    <a:pt x="40" y="58"/>
                    <a:pt x="44" y="68"/>
                    <a:pt x="55" y="69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69"/>
                    <a:pt x="55" y="69"/>
                    <a:pt x="56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67" y="68"/>
                    <a:pt x="71" y="57"/>
                    <a:pt x="72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42"/>
                    <a:pt x="72" y="37"/>
                    <a:pt x="71" y="33"/>
                  </a:cubicBezTo>
                  <a:cubicBezTo>
                    <a:pt x="68" y="34"/>
                    <a:pt x="56" y="39"/>
                    <a:pt x="40" y="32"/>
                  </a:cubicBezTo>
                  <a:cubicBezTo>
                    <a:pt x="37" y="38"/>
                    <a:pt x="38" y="41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lose/>
                  <a:moveTo>
                    <a:pt x="53" y="84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3" y="101"/>
                    <a:pt x="37" y="88"/>
                    <a:pt x="36" y="77"/>
                  </a:cubicBezTo>
                  <a:cubicBezTo>
                    <a:pt x="25" y="81"/>
                    <a:pt x="15" y="85"/>
                    <a:pt x="6" y="91"/>
                  </a:cubicBezTo>
                  <a:cubicBezTo>
                    <a:pt x="1" y="101"/>
                    <a:pt x="1" y="112"/>
                    <a:pt x="0" y="121"/>
                  </a:cubicBezTo>
                  <a:cubicBezTo>
                    <a:pt x="38" y="130"/>
                    <a:pt x="74" y="131"/>
                    <a:pt x="109" y="121"/>
                  </a:cubicBezTo>
                  <a:cubicBezTo>
                    <a:pt x="109" y="112"/>
                    <a:pt x="109" y="101"/>
                    <a:pt x="104" y="91"/>
                  </a:cubicBezTo>
                  <a:cubicBezTo>
                    <a:pt x="95" y="85"/>
                    <a:pt x="85" y="80"/>
                    <a:pt x="73" y="77"/>
                  </a:cubicBezTo>
                  <a:cubicBezTo>
                    <a:pt x="72" y="88"/>
                    <a:pt x="69" y="99"/>
                    <a:pt x="62" y="10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3" y="84"/>
                    <a:pt x="53" y="84"/>
                    <a:pt x="53" y="84"/>
                  </a:cubicBezTo>
                  <a:close/>
                  <a:moveTo>
                    <a:pt x="81" y="32"/>
                  </a:moveTo>
                  <a:cubicBezTo>
                    <a:pt x="81" y="32"/>
                    <a:pt x="81" y="32"/>
                    <a:pt x="81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1" y="34"/>
                    <a:pt x="81" y="35"/>
                    <a:pt x="81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4" y="38"/>
                    <a:pt x="84" y="41"/>
                    <a:pt x="84" y="43"/>
                  </a:cubicBezTo>
                  <a:cubicBezTo>
                    <a:pt x="84" y="47"/>
                    <a:pt x="83" y="51"/>
                    <a:pt x="83" y="52"/>
                  </a:cubicBezTo>
                  <a:cubicBezTo>
                    <a:pt x="82" y="54"/>
                    <a:pt x="79" y="55"/>
                    <a:pt x="78" y="56"/>
                  </a:cubicBezTo>
                  <a:cubicBezTo>
                    <a:pt x="75" y="66"/>
                    <a:pt x="70" y="75"/>
                    <a:pt x="58" y="77"/>
                  </a:cubicBezTo>
                  <a:cubicBezTo>
                    <a:pt x="57" y="77"/>
                    <a:pt x="57" y="77"/>
                    <a:pt x="56" y="77"/>
                  </a:cubicBezTo>
                  <a:cubicBezTo>
                    <a:pt x="55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42" y="75"/>
                    <a:pt x="36" y="67"/>
                    <a:pt x="33" y="56"/>
                  </a:cubicBezTo>
                  <a:cubicBezTo>
                    <a:pt x="32" y="56"/>
                    <a:pt x="29" y="54"/>
                    <a:pt x="28" y="52"/>
                  </a:cubicBezTo>
                  <a:cubicBezTo>
                    <a:pt x="27" y="51"/>
                    <a:pt x="26" y="47"/>
                    <a:pt x="26" y="44"/>
                  </a:cubicBezTo>
                  <a:cubicBezTo>
                    <a:pt x="26" y="41"/>
                    <a:pt x="27" y="39"/>
                    <a:pt x="28" y="38"/>
                  </a:cubicBezTo>
                  <a:cubicBezTo>
                    <a:pt x="28" y="38"/>
                    <a:pt x="29" y="37"/>
                    <a:pt x="29" y="37"/>
                  </a:cubicBezTo>
                  <a:cubicBezTo>
                    <a:pt x="29" y="36"/>
                    <a:pt x="29" y="34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24"/>
                    <a:pt x="30" y="19"/>
                    <a:pt x="33" y="15"/>
                  </a:cubicBezTo>
                  <a:cubicBezTo>
                    <a:pt x="44" y="0"/>
                    <a:pt x="74" y="5"/>
                    <a:pt x="79" y="16"/>
                  </a:cubicBezTo>
                  <a:cubicBezTo>
                    <a:pt x="81" y="20"/>
                    <a:pt x="82" y="26"/>
                    <a:pt x="81" y="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297589" y="5082321"/>
              <a:ext cx="676275" cy="676275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445" name="组合 40"/>
          <p:cNvGrpSpPr/>
          <p:nvPr/>
        </p:nvGrpSpPr>
        <p:grpSpPr>
          <a:xfrm>
            <a:off x="6569075" y="5014913"/>
            <a:ext cx="676275" cy="676275"/>
            <a:chOff x="6030797" y="5082321"/>
            <a:chExt cx="676275" cy="676275"/>
          </a:xfrm>
        </p:grpSpPr>
        <p:sp>
          <p:nvSpPr>
            <p:cNvPr id="42" name="Freeform 30"/>
            <p:cNvSpPr>
              <a:spLocks noEditPoints="1"/>
            </p:cNvSpPr>
            <p:nvPr/>
          </p:nvSpPr>
          <p:spPr bwMode="auto">
            <a:xfrm>
              <a:off x="6195897" y="5191858"/>
              <a:ext cx="398463" cy="438150"/>
            </a:xfrm>
            <a:custGeom>
              <a:avLst/>
              <a:gdLst>
                <a:gd name="T0" fmla="*/ 62 w 65"/>
                <a:gd name="T1" fmla="*/ 45 h 71"/>
                <a:gd name="T2" fmla="*/ 64 w 65"/>
                <a:gd name="T3" fmla="*/ 41 h 71"/>
                <a:gd name="T4" fmla="*/ 62 w 65"/>
                <a:gd name="T5" fmla="*/ 36 h 71"/>
                <a:gd name="T6" fmla="*/ 53 w 65"/>
                <a:gd name="T7" fmla="*/ 32 h 71"/>
                <a:gd name="T8" fmla="*/ 48 w 65"/>
                <a:gd name="T9" fmla="*/ 33 h 71"/>
                <a:gd name="T10" fmla="*/ 46 w 65"/>
                <a:gd name="T11" fmla="*/ 37 h 71"/>
                <a:gd name="T12" fmla="*/ 62 w 65"/>
                <a:gd name="T13" fmla="*/ 45 h 71"/>
                <a:gd name="T14" fmla="*/ 3 w 65"/>
                <a:gd name="T15" fmla="*/ 42 h 71"/>
                <a:gd name="T16" fmla="*/ 17 w 65"/>
                <a:gd name="T17" fmla="*/ 37 h 71"/>
                <a:gd name="T18" fmla="*/ 20 w 65"/>
                <a:gd name="T19" fmla="*/ 34 h 71"/>
                <a:gd name="T20" fmla="*/ 28 w 65"/>
                <a:gd name="T21" fmla="*/ 49 h 71"/>
                <a:gd name="T22" fmla="*/ 34 w 65"/>
                <a:gd name="T23" fmla="*/ 34 h 71"/>
                <a:gd name="T24" fmla="*/ 38 w 65"/>
                <a:gd name="T25" fmla="*/ 37 h 71"/>
                <a:gd name="T26" fmla="*/ 40 w 65"/>
                <a:gd name="T27" fmla="*/ 38 h 71"/>
                <a:gd name="T28" fmla="*/ 40 w 65"/>
                <a:gd name="T29" fmla="*/ 39 h 71"/>
                <a:gd name="T30" fmla="*/ 32 w 65"/>
                <a:gd name="T31" fmla="*/ 55 h 71"/>
                <a:gd name="T32" fmla="*/ 33 w 65"/>
                <a:gd name="T33" fmla="*/ 64 h 71"/>
                <a:gd name="T34" fmla="*/ 0 w 65"/>
                <a:gd name="T35" fmla="*/ 64 h 71"/>
                <a:gd name="T36" fmla="*/ 3 w 65"/>
                <a:gd name="T37" fmla="*/ 42 h 71"/>
                <a:gd name="T38" fmla="*/ 17 w 65"/>
                <a:gd name="T39" fmla="*/ 24 h 71"/>
                <a:gd name="T40" fmla="*/ 18 w 65"/>
                <a:gd name="T41" fmla="*/ 12 h 71"/>
                <a:gd name="T42" fmla="*/ 37 w 65"/>
                <a:gd name="T43" fmla="*/ 12 h 71"/>
                <a:gd name="T44" fmla="*/ 38 w 65"/>
                <a:gd name="T45" fmla="*/ 24 h 71"/>
                <a:gd name="T46" fmla="*/ 41 w 65"/>
                <a:gd name="T47" fmla="*/ 20 h 71"/>
                <a:gd name="T48" fmla="*/ 40 w 65"/>
                <a:gd name="T49" fmla="*/ 6 h 71"/>
                <a:gd name="T50" fmla="*/ 16 w 65"/>
                <a:gd name="T51" fmla="*/ 5 h 71"/>
                <a:gd name="T52" fmla="*/ 14 w 65"/>
                <a:gd name="T53" fmla="*/ 21 h 71"/>
                <a:gd name="T54" fmla="*/ 17 w 65"/>
                <a:gd name="T55" fmla="*/ 24 h 71"/>
                <a:gd name="T56" fmla="*/ 50 w 65"/>
                <a:gd name="T57" fmla="*/ 40 h 71"/>
                <a:gd name="T58" fmla="*/ 57 w 65"/>
                <a:gd name="T59" fmla="*/ 44 h 71"/>
                <a:gd name="T60" fmla="*/ 61 w 65"/>
                <a:gd name="T61" fmla="*/ 46 h 71"/>
                <a:gd name="T62" fmla="*/ 53 w 65"/>
                <a:gd name="T63" fmla="*/ 63 h 71"/>
                <a:gd name="T64" fmla="*/ 49 w 65"/>
                <a:gd name="T65" fmla="*/ 60 h 71"/>
                <a:gd name="T66" fmla="*/ 42 w 65"/>
                <a:gd name="T67" fmla="*/ 57 h 71"/>
                <a:gd name="T68" fmla="*/ 47 w 65"/>
                <a:gd name="T69" fmla="*/ 47 h 71"/>
                <a:gd name="T70" fmla="*/ 46 w 65"/>
                <a:gd name="T71" fmla="*/ 46 h 71"/>
                <a:gd name="T72" fmla="*/ 41 w 65"/>
                <a:gd name="T73" fmla="*/ 57 h 71"/>
                <a:gd name="T74" fmla="*/ 37 w 65"/>
                <a:gd name="T75" fmla="*/ 55 h 71"/>
                <a:gd name="T76" fmla="*/ 45 w 65"/>
                <a:gd name="T77" fmla="*/ 38 h 71"/>
                <a:gd name="T78" fmla="*/ 50 w 65"/>
                <a:gd name="T79" fmla="*/ 40 h 71"/>
                <a:gd name="T80" fmla="*/ 38 w 65"/>
                <a:gd name="T81" fmla="*/ 63 h 71"/>
                <a:gd name="T82" fmla="*/ 38 w 65"/>
                <a:gd name="T83" fmla="*/ 70 h 71"/>
                <a:gd name="T84" fmla="*/ 41 w 65"/>
                <a:gd name="T85" fmla="*/ 71 h 71"/>
                <a:gd name="T86" fmla="*/ 47 w 65"/>
                <a:gd name="T87" fmla="*/ 68 h 71"/>
                <a:gd name="T88" fmla="*/ 38 w 65"/>
                <a:gd name="T8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71">
                  <a:moveTo>
                    <a:pt x="62" y="45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39"/>
                    <a:pt x="64" y="37"/>
                    <a:pt x="62" y="36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1" y="31"/>
                    <a:pt x="49" y="31"/>
                    <a:pt x="48" y="33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62" y="45"/>
                    <a:pt x="62" y="45"/>
                    <a:pt x="62" y="45"/>
                  </a:cubicBezTo>
                  <a:close/>
                  <a:moveTo>
                    <a:pt x="3" y="42"/>
                  </a:moveTo>
                  <a:cubicBezTo>
                    <a:pt x="7" y="41"/>
                    <a:pt x="12" y="39"/>
                    <a:pt x="17" y="37"/>
                  </a:cubicBezTo>
                  <a:cubicBezTo>
                    <a:pt x="18" y="36"/>
                    <a:pt x="19" y="35"/>
                    <a:pt x="20" y="34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5"/>
                    <a:pt x="37" y="36"/>
                    <a:pt x="38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4"/>
                    <a:pt x="34" y="49"/>
                    <a:pt x="32" y="5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3"/>
                    <a:pt x="1" y="46"/>
                    <a:pt x="3" y="42"/>
                  </a:cubicBezTo>
                  <a:close/>
                  <a:moveTo>
                    <a:pt x="17" y="24"/>
                  </a:moveTo>
                  <a:cubicBezTo>
                    <a:pt x="17" y="20"/>
                    <a:pt x="17" y="16"/>
                    <a:pt x="18" y="12"/>
                  </a:cubicBezTo>
                  <a:cubicBezTo>
                    <a:pt x="23" y="9"/>
                    <a:pt x="29" y="14"/>
                    <a:pt x="37" y="12"/>
                  </a:cubicBezTo>
                  <a:cubicBezTo>
                    <a:pt x="38" y="16"/>
                    <a:pt x="38" y="19"/>
                    <a:pt x="38" y="24"/>
                  </a:cubicBezTo>
                  <a:cubicBezTo>
                    <a:pt x="38" y="24"/>
                    <a:pt x="41" y="22"/>
                    <a:pt x="41" y="20"/>
                  </a:cubicBezTo>
                  <a:cubicBezTo>
                    <a:pt x="42" y="17"/>
                    <a:pt x="41" y="8"/>
                    <a:pt x="40" y="6"/>
                  </a:cubicBezTo>
                  <a:cubicBezTo>
                    <a:pt x="36" y="0"/>
                    <a:pt x="20" y="0"/>
                    <a:pt x="16" y="5"/>
                  </a:cubicBezTo>
                  <a:cubicBezTo>
                    <a:pt x="14" y="7"/>
                    <a:pt x="13" y="20"/>
                    <a:pt x="14" y="21"/>
                  </a:cubicBezTo>
                  <a:cubicBezTo>
                    <a:pt x="16" y="23"/>
                    <a:pt x="17" y="24"/>
                    <a:pt x="17" y="24"/>
                  </a:cubicBezTo>
                  <a:close/>
                  <a:moveTo>
                    <a:pt x="50" y="40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1" y="64"/>
                    <a:pt x="49" y="63"/>
                    <a:pt x="49" y="60"/>
                  </a:cubicBezTo>
                  <a:cubicBezTo>
                    <a:pt x="46" y="61"/>
                    <a:pt x="43" y="60"/>
                    <a:pt x="42" y="5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8" y="58"/>
                    <a:pt x="38" y="57"/>
                    <a:pt x="37" y="55"/>
                  </a:cubicBezTo>
                  <a:cubicBezTo>
                    <a:pt x="40" y="49"/>
                    <a:pt x="43" y="44"/>
                    <a:pt x="45" y="38"/>
                  </a:cubicBezTo>
                  <a:cubicBezTo>
                    <a:pt x="50" y="40"/>
                    <a:pt x="50" y="40"/>
                    <a:pt x="50" y="40"/>
                  </a:cubicBezTo>
                  <a:close/>
                  <a:moveTo>
                    <a:pt x="38" y="63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38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6030797" y="5082321"/>
              <a:ext cx="676275" cy="676275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0" y="2686050"/>
            <a:ext cx="12192000" cy="1079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图片 7" descr="图层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92710"/>
            <a:ext cx="1416685" cy="14109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23" name="文本框 6"/>
          <p:cNvSpPr txBox="1"/>
          <p:nvPr/>
        </p:nvSpPr>
        <p:spPr>
          <a:xfrm>
            <a:off x="6438900" y="1688148"/>
            <a:ext cx="3591560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en-US" altLang="zh-CN" sz="9600" dirty="0">
                <a:solidFill>
                  <a:srgbClr val="83BB48"/>
                </a:solidFill>
                <a:latin typeface="Impact" panose="020B0806030902050204" pitchFamily="34" charset="0"/>
              </a:rPr>
              <a:t>Thress</a:t>
            </a:r>
            <a:endParaRPr lang="en-US" altLang="zh-CN" sz="9600" dirty="0">
              <a:solidFill>
                <a:srgbClr val="83BB48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16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48000"/>
            <a:ext cx="12192000" cy="1079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1143" y="490538"/>
            <a:ext cx="1529715" cy="3169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0" kern="1200" cap="none" spc="0" normalizeH="0" baseline="0" noProof="0">
                <a:solidFill>
                  <a:schemeClr val="accent4"/>
                </a:solidFill>
                <a:latin typeface="Impact" panose="020B0806030902050204" pitchFamily="34" charset="0"/>
                <a:ea typeface="+mn-ea"/>
                <a:cs typeface="+mn-cs"/>
              </a:rPr>
              <a:t>3</a:t>
            </a:r>
            <a:endParaRPr kumimoji="0" lang="en-US" altLang="zh-CN" sz="20000" kern="1200" cap="none" spc="0" normalizeH="0" baseline="0" noProof="0">
              <a:solidFill>
                <a:schemeClr val="accent4"/>
              </a:solidFill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32960" y="3602038"/>
            <a:ext cx="29260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kern="1200" cap="none" spc="0" normalizeH="0" baseline="0" noProof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任务</a:t>
            </a:r>
            <a:r>
              <a:rPr kumimoji="0" lang="zh-CN" altLang="en-US" sz="5400" kern="1200" cap="none" spc="0" normalizeH="0" baseline="0" noProof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概述</a:t>
            </a:r>
            <a:endParaRPr kumimoji="0" lang="zh-CN" altLang="en-US" sz="5400" kern="1200" cap="none" spc="0" normalizeH="0" baseline="0" noProof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750" name="组合 20"/>
          <p:cNvGrpSpPr/>
          <p:nvPr/>
        </p:nvGrpSpPr>
        <p:grpSpPr>
          <a:xfrm>
            <a:off x="269162" y="323850"/>
            <a:ext cx="2858361" cy="768350"/>
            <a:chOff x="290637" y="316630"/>
            <a:chExt cx="2858974" cy="768465"/>
          </a:xfrm>
        </p:grpSpPr>
        <p:sp>
          <p:nvSpPr>
            <p:cNvPr id="31757" name="文本框 21"/>
            <p:cNvSpPr txBox="1"/>
            <p:nvPr/>
          </p:nvSpPr>
          <p:spPr>
            <a:xfrm>
              <a:off x="731013" y="316630"/>
              <a:ext cx="2418598" cy="7684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l" eaLnBrk="1" hangingPunct="1"/>
              <a:r>
                <a:rPr lang="zh-CN" altLang="en-US" sz="4400" dirty="0">
                  <a:latin typeface="Calibri" panose="020F0502020204030204" pitchFamily="34" charset="0"/>
                </a:rPr>
                <a:t>任务</a:t>
              </a:r>
              <a:r>
                <a:rPr lang="zh-CN" altLang="en-US" sz="4400" dirty="0">
                  <a:latin typeface="Calibri" panose="020F0502020204030204" pitchFamily="34" charset="0"/>
                </a:rPr>
                <a:t>规划</a:t>
              </a:r>
              <a:endParaRPr lang="zh-CN" altLang="en-US" sz="4400" dirty="0">
                <a:latin typeface="Calibri" panose="020F0502020204030204" pitchFamily="34" charset="0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182633" y="511959"/>
              <a:ext cx="612092" cy="39608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图片 -21474826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9860" y="1006475"/>
            <a:ext cx="6559550" cy="551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915" name="文本框 6"/>
          <p:cNvSpPr txBox="1"/>
          <p:nvPr/>
        </p:nvSpPr>
        <p:spPr>
          <a:xfrm>
            <a:off x="6489066" y="1815148"/>
            <a:ext cx="2364740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en-US" altLang="zh-CN" sz="9600" dirty="0">
                <a:solidFill>
                  <a:srgbClr val="83BB48"/>
                </a:solidFill>
                <a:latin typeface="Impact" panose="020B0806030902050204" pitchFamily="34" charset="0"/>
              </a:rPr>
              <a:t>Four</a:t>
            </a:r>
            <a:endParaRPr lang="en-US" altLang="zh-CN" sz="9600" dirty="0">
              <a:solidFill>
                <a:srgbClr val="83BB48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16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48000"/>
            <a:ext cx="12192000" cy="1079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0195" y="490538"/>
            <a:ext cx="1451610" cy="3169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0" kern="1200" cap="none" spc="0" normalizeH="0" baseline="0" noProof="0">
                <a:solidFill>
                  <a:schemeClr val="accent4"/>
                </a:solidFill>
                <a:latin typeface="Impact" panose="020B0806030902050204" pitchFamily="34" charset="0"/>
                <a:ea typeface="+mn-ea"/>
                <a:cs typeface="+mn-cs"/>
              </a:rPr>
              <a:t>4</a:t>
            </a:r>
            <a:endParaRPr kumimoji="0" lang="en-US" altLang="zh-CN" sz="20000" kern="1200" cap="none" spc="0" normalizeH="0" baseline="0" noProof="0">
              <a:solidFill>
                <a:schemeClr val="accent4"/>
              </a:solidFill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45560" y="3602038"/>
            <a:ext cx="45008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kern="1200" cap="none" spc="0" normalizeH="0" baseline="0" noProof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详细功能展示</a:t>
            </a:r>
            <a:endParaRPr kumimoji="0" lang="zh-CN" altLang="en-US" sz="5400" kern="1200" cap="none" spc="0" normalizeH="0" baseline="0" noProof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9" name="文本框 21"/>
          <p:cNvSpPr txBox="1"/>
          <p:nvPr/>
        </p:nvSpPr>
        <p:spPr>
          <a:xfrm>
            <a:off x="709295" y="323850"/>
            <a:ext cx="24180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zh-CN" altLang="en-US" sz="4400" dirty="0">
                <a:latin typeface="Calibri" panose="020F0502020204030204" pitchFamily="34" charset="0"/>
              </a:rPr>
              <a:t>数据</a:t>
            </a:r>
            <a:r>
              <a:rPr lang="zh-CN" altLang="en-US" sz="4400" dirty="0">
                <a:latin typeface="Calibri" panose="020F0502020204030204" pitchFamily="34" charset="0"/>
              </a:rPr>
              <a:t>字典</a:t>
            </a:r>
            <a:endParaRPr lang="zh-CN" altLang="en-US" sz="4400" dirty="0">
              <a:latin typeface="Calibri" panose="020F0502020204030204" pitchFamily="34" charset="0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161162" y="519163"/>
            <a:ext cx="612000" cy="39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" y="1184910"/>
            <a:ext cx="4646295" cy="1053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085"/>
            <a:ext cx="5019040" cy="2412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4708525"/>
            <a:ext cx="3881120" cy="2149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040" y="1426210"/>
            <a:ext cx="3151505" cy="867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040" y="2331085"/>
            <a:ext cx="6340475" cy="2413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120" y="4781550"/>
            <a:ext cx="7427595" cy="2003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8" name="文本框 3"/>
          <p:cNvSpPr txBox="1"/>
          <p:nvPr/>
        </p:nvSpPr>
        <p:spPr>
          <a:xfrm>
            <a:off x="2970213" y="1071563"/>
            <a:ext cx="2563812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rIns="0"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请在此处添加标题文字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161162" y="519163"/>
            <a:ext cx="612000" cy="39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79" name="文本框 21"/>
          <p:cNvSpPr txBox="1"/>
          <p:nvPr/>
        </p:nvSpPr>
        <p:spPr>
          <a:xfrm>
            <a:off x="709295" y="323850"/>
            <a:ext cx="24180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zh-CN" altLang="en-US" sz="4400" dirty="0">
                <a:latin typeface="Calibri" panose="020F0502020204030204" pitchFamily="34" charset="0"/>
              </a:rPr>
              <a:t>学生登录</a:t>
            </a:r>
            <a:endParaRPr lang="zh-CN" altLang="en-US" sz="4400" dirty="0">
              <a:latin typeface="Calibri" panose="020F0502020204030204" pitchFamily="34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381125"/>
            <a:ext cx="6511925" cy="462470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381125"/>
            <a:ext cx="5107305" cy="4624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5400000">
            <a:off x="161162" y="519163"/>
            <a:ext cx="612000" cy="39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79" name="文本框 21"/>
          <p:cNvSpPr txBox="1"/>
          <p:nvPr/>
        </p:nvSpPr>
        <p:spPr>
          <a:xfrm>
            <a:off x="709295" y="323850"/>
            <a:ext cx="13004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zh-CN" altLang="en-US" sz="4400" dirty="0">
                <a:latin typeface="Calibri" panose="020F0502020204030204" pitchFamily="34" charset="0"/>
              </a:rPr>
              <a:t>查询</a:t>
            </a:r>
            <a:endParaRPr lang="zh-CN" altLang="en-US" sz="4400" dirty="0">
              <a:latin typeface="Calibri" panose="020F0502020204030204" pitchFamily="34" charset="0"/>
            </a:endParaRPr>
          </a:p>
        </p:txBody>
      </p:sp>
      <p:sp>
        <p:nvSpPr>
          <p:cNvPr id="3" name="Freeform 165"/>
          <p:cNvSpPr>
            <a:spLocks noEditPoints="1"/>
          </p:cNvSpPr>
          <p:nvPr/>
        </p:nvSpPr>
        <p:spPr bwMode="auto">
          <a:xfrm>
            <a:off x="5659120" y="1306830"/>
            <a:ext cx="595630" cy="739775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423380" y="1369846"/>
            <a:ext cx="1908663" cy="676488"/>
            <a:chOff x="904585" y="908318"/>
            <a:chExt cx="1908663" cy="676488"/>
          </a:xfrm>
          <a:solidFill>
            <a:schemeClr val="accent4">
              <a:lumMod val="75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904585" y="908318"/>
              <a:ext cx="1908663" cy="676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79610" y="996603"/>
              <a:ext cx="1559560" cy="499110"/>
            </a:xfrm>
            <a:prstGeom prst="rect">
              <a:avLst/>
            </a:prstGeom>
            <a:grpFill/>
          </p:spPr>
          <p:txBody>
            <a:bodyPr wrap="none" lIns="68580" tIns="34290" rIns="68580" bIns="34290">
              <a:spAutoFit/>
            </a:bodyPr>
            <a:p>
              <a:pPr algn="l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搜索之前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16137" y="1280946"/>
            <a:ext cx="1908663" cy="676488"/>
            <a:chOff x="5433872" y="841008"/>
            <a:chExt cx="1908663" cy="676488"/>
          </a:xfrm>
          <a:solidFill>
            <a:schemeClr val="tx2"/>
          </a:solidFill>
        </p:grpSpPr>
        <p:sp>
          <p:nvSpPr>
            <p:cNvPr id="24" name="矩形 23"/>
            <p:cNvSpPr/>
            <p:nvPr/>
          </p:nvSpPr>
          <p:spPr>
            <a:xfrm>
              <a:off x="5433872" y="84100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45397" y="929928"/>
              <a:ext cx="1559560" cy="499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搜索之后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240" y="2576830"/>
            <a:ext cx="5635625" cy="38290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0" y="2576830"/>
            <a:ext cx="5321300" cy="372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等腰三角形 7"/>
          <p:cNvSpPr/>
          <p:nvPr/>
        </p:nvSpPr>
        <p:spPr>
          <a:xfrm rot="5400000">
            <a:off x="161162" y="519163"/>
            <a:ext cx="612000" cy="39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79" name="文本框 21"/>
          <p:cNvSpPr txBox="1"/>
          <p:nvPr/>
        </p:nvSpPr>
        <p:spPr>
          <a:xfrm>
            <a:off x="709295" y="323850"/>
            <a:ext cx="13004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zh-CN" altLang="en-US" sz="4400" dirty="0">
                <a:latin typeface="Calibri" panose="020F0502020204030204" pitchFamily="34" charset="0"/>
              </a:rPr>
              <a:t>插入</a:t>
            </a:r>
            <a:endParaRPr lang="zh-CN" altLang="en-US" sz="4400" dirty="0">
              <a:latin typeface="Calibri" panose="020F0502020204030204" pitchFamily="34" charset="0"/>
            </a:endParaRPr>
          </a:p>
        </p:txBody>
      </p:sp>
      <p:sp>
        <p:nvSpPr>
          <p:cNvPr id="9" name="Freeform 165"/>
          <p:cNvSpPr>
            <a:spLocks noEditPoints="1"/>
          </p:cNvSpPr>
          <p:nvPr/>
        </p:nvSpPr>
        <p:spPr bwMode="auto">
          <a:xfrm>
            <a:off x="4424045" y="1280160"/>
            <a:ext cx="761365" cy="911225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402425" y="1397151"/>
            <a:ext cx="1908663" cy="676488"/>
            <a:chOff x="772505" y="1563638"/>
            <a:chExt cx="1908663" cy="676488"/>
          </a:xfrm>
          <a:solidFill>
            <a:schemeClr val="accent4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772505" y="1563638"/>
              <a:ext cx="1908663" cy="676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90760" y="1644938"/>
              <a:ext cx="848360" cy="499110"/>
            </a:xfrm>
            <a:prstGeom prst="rect">
              <a:avLst/>
            </a:prstGeom>
            <a:grpFill/>
          </p:spPr>
          <p:txBody>
            <a:bodyPr wrap="square" lIns="68580" tIns="34290" rIns="68580" bIns="34290">
              <a:spAutoFit/>
            </a:bodyPr>
            <a:p>
              <a:pPr algn="l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008672" y="1397786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20" name="矩形 19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778827" y="1656368"/>
              <a:ext cx="1559560" cy="499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再次搜索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2317750"/>
            <a:ext cx="4032250" cy="40265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665" y="2388870"/>
            <a:ext cx="5878195" cy="402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reeform 165"/>
          <p:cNvSpPr>
            <a:spLocks noEditPoints="1"/>
          </p:cNvSpPr>
          <p:nvPr/>
        </p:nvSpPr>
        <p:spPr bwMode="auto">
          <a:xfrm>
            <a:off x="3360420" y="1149350"/>
            <a:ext cx="755650" cy="932815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274020" y="1285391"/>
            <a:ext cx="1908663" cy="676488"/>
            <a:chOff x="772505" y="1563638"/>
            <a:chExt cx="1908663" cy="676488"/>
          </a:xfrm>
          <a:solidFill>
            <a:schemeClr val="accent4">
              <a:lumMod val="75000"/>
            </a:schemeClr>
          </a:solidFill>
        </p:grpSpPr>
        <p:sp>
          <p:nvSpPr>
            <p:cNvPr id="15" name="矩形 14"/>
            <p:cNvSpPr/>
            <p:nvPr/>
          </p:nvSpPr>
          <p:spPr>
            <a:xfrm>
              <a:off x="772505" y="1563638"/>
              <a:ext cx="1908663" cy="676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52330" y="1652558"/>
              <a:ext cx="848360" cy="499110"/>
            </a:xfrm>
            <a:prstGeom prst="rect">
              <a:avLst/>
            </a:prstGeom>
            <a:grpFill/>
          </p:spPr>
          <p:txBody>
            <a:bodyPr wrap="none" lIns="68580" tIns="34290" rIns="68580" bIns="34290">
              <a:spAutoFit/>
            </a:bodyPr>
            <a:p>
              <a:pPr algn="l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754412" y="1277771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36" name="矩形 35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050607" y="1730028"/>
              <a:ext cx="1051560" cy="345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62457" y="1298091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42" name="矩形 41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813752" y="1639223"/>
              <a:ext cx="1559560" cy="499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删除之前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Freeform 165"/>
          <p:cNvSpPr>
            <a:spLocks noEditPoints="1"/>
          </p:cNvSpPr>
          <p:nvPr/>
        </p:nvSpPr>
        <p:spPr bwMode="auto">
          <a:xfrm>
            <a:off x="8239760" y="1205865"/>
            <a:ext cx="734695" cy="861060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4655" y="2521585"/>
            <a:ext cx="4015105" cy="38684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25" y="2521585"/>
            <a:ext cx="3698240" cy="386842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115"/>
            <a:ext cx="4023360" cy="3818890"/>
          </a:xfrm>
          <a:prstGeom prst="rect">
            <a:avLst/>
          </a:prstGeom>
        </p:spPr>
      </p:pic>
      <p:sp>
        <p:nvSpPr>
          <p:cNvPr id="49" name="等腰三角形 48"/>
          <p:cNvSpPr/>
          <p:nvPr/>
        </p:nvSpPr>
        <p:spPr>
          <a:xfrm rot="5400000">
            <a:off x="161162" y="519163"/>
            <a:ext cx="612000" cy="39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79" name="文本框 21"/>
          <p:cNvSpPr txBox="1"/>
          <p:nvPr/>
        </p:nvSpPr>
        <p:spPr>
          <a:xfrm>
            <a:off x="709295" y="323850"/>
            <a:ext cx="13004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zh-CN" altLang="en-US" sz="4400" dirty="0">
                <a:latin typeface="Calibri" panose="020F0502020204030204" pitchFamily="34" charset="0"/>
              </a:rPr>
              <a:t>删除</a:t>
            </a:r>
            <a:endParaRPr lang="zh-CN" altLang="en-US" sz="4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等腰三角形 7"/>
          <p:cNvSpPr/>
          <p:nvPr/>
        </p:nvSpPr>
        <p:spPr>
          <a:xfrm rot="5400000">
            <a:off x="161162" y="519163"/>
            <a:ext cx="612000" cy="39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79" name="文本框 21"/>
          <p:cNvSpPr txBox="1"/>
          <p:nvPr/>
        </p:nvSpPr>
        <p:spPr>
          <a:xfrm>
            <a:off x="709295" y="323850"/>
            <a:ext cx="13004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zh-CN" altLang="en-US" sz="4400" dirty="0">
                <a:latin typeface="Calibri" panose="020F0502020204030204" pitchFamily="34" charset="0"/>
              </a:rPr>
              <a:t>更新</a:t>
            </a:r>
            <a:endParaRPr lang="zh-CN" altLang="en-US" sz="4400" dirty="0">
              <a:latin typeface="Calibri" panose="020F050202020403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08235" y="1318411"/>
            <a:ext cx="1908663" cy="676488"/>
            <a:chOff x="772505" y="1563638"/>
            <a:chExt cx="1908663" cy="676488"/>
          </a:xfrm>
          <a:solidFill>
            <a:schemeClr val="accent4">
              <a:lumMod val="75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772505" y="1563638"/>
              <a:ext cx="1908663" cy="676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91700" y="1636683"/>
              <a:ext cx="848360" cy="499110"/>
            </a:xfrm>
            <a:prstGeom prst="rect">
              <a:avLst/>
            </a:prstGeom>
            <a:grpFill/>
          </p:spPr>
          <p:txBody>
            <a:bodyPr wrap="none" lIns="68580" tIns="34290" rIns="68580" bIns="34290">
              <a:spAutoFit/>
            </a:bodyPr>
            <a:p>
              <a:pPr algn="l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893352" y="1355241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9" name="矩形 8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745172" y="1652558"/>
              <a:ext cx="1559560" cy="499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修改之后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62532" y="1307616"/>
            <a:ext cx="1908663" cy="676488"/>
            <a:chOff x="3633012" y="1563638"/>
            <a:chExt cx="1908663" cy="676488"/>
          </a:xfrm>
          <a:solidFill>
            <a:schemeClr val="tx2"/>
          </a:solidFill>
        </p:grpSpPr>
        <p:sp>
          <p:nvSpPr>
            <p:cNvPr id="13" name="矩形 12"/>
            <p:cNvSpPr/>
            <p:nvPr/>
          </p:nvSpPr>
          <p:spPr>
            <a:xfrm>
              <a:off x="3633012" y="1563638"/>
              <a:ext cx="1908663" cy="6764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841057" y="1637953"/>
              <a:ext cx="1559560" cy="499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lIns="68580" tIns="34290" rIns="68580" bIns="34290">
              <a:spAutoFit/>
            </a:bodyPr>
            <a:p>
              <a:pPr algn="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修改之前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Freeform 165"/>
          <p:cNvSpPr>
            <a:spLocks noEditPoints="1"/>
          </p:cNvSpPr>
          <p:nvPr/>
        </p:nvSpPr>
        <p:spPr bwMode="auto">
          <a:xfrm>
            <a:off x="7362190" y="1250950"/>
            <a:ext cx="694055" cy="780415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8630" y="2219960"/>
            <a:ext cx="2899410" cy="41389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35" y="2322195"/>
            <a:ext cx="4281170" cy="4036695"/>
          </a:xfrm>
          <a:prstGeom prst="rect">
            <a:avLst/>
          </a:prstGeom>
        </p:spPr>
      </p:pic>
      <p:sp>
        <p:nvSpPr>
          <p:cNvPr id="4" name="Freeform 165"/>
          <p:cNvSpPr>
            <a:spLocks noEditPoints="1"/>
          </p:cNvSpPr>
          <p:nvPr/>
        </p:nvSpPr>
        <p:spPr bwMode="auto">
          <a:xfrm>
            <a:off x="3584575" y="1267460"/>
            <a:ext cx="694055" cy="780415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" y="2219960"/>
            <a:ext cx="3714750" cy="4138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915" name="文本框 6"/>
          <p:cNvSpPr txBox="1"/>
          <p:nvPr/>
        </p:nvSpPr>
        <p:spPr>
          <a:xfrm>
            <a:off x="6490654" y="1815148"/>
            <a:ext cx="2158365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en-US" altLang="zh-CN" sz="9600" dirty="0">
                <a:solidFill>
                  <a:srgbClr val="83BB48"/>
                </a:solidFill>
                <a:latin typeface="Impact" panose="020B0806030902050204" pitchFamily="34" charset="0"/>
              </a:rPr>
              <a:t>F</a:t>
            </a:r>
            <a:r>
              <a:rPr lang="en-US" altLang="zh-CN" sz="9600" dirty="0">
                <a:solidFill>
                  <a:srgbClr val="83BB48"/>
                </a:solidFill>
                <a:latin typeface="Impact" panose="020B0806030902050204" pitchFamily="34" charset="0"/>
              </a:rPr>
              <a:t>ive</a:t>
            </a:r>
            <a:endParaRPr lang="en-US" altLang="zh-CN" sz="9600" dirty="0">
              <a:solidFill>
                <a:srgbClr val="83BB48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16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48000"/>
            <a:ext cx="12192000" cy="1079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23205" y="490538"/>
            <a:ext cx="1545590" cy="3169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0" kern="1200" cap="none" spc="0" normalizeH="0" baseline="0" noProof="0">
                <a:solidFill>
                  <a:schemeClr val="accent4"/>
                </a:solidFill>
                <a:latin typeface="Impact" panose="020B0806030902050204" pitchFamily="34" charset="0"/>
                <a:ea typeface="+mn-ea"/>
                <a:cs typeface="+mn-cs"/>
              </a:rPr>
              <a:t>5</a:t>
            </a:r>
            <a:endParaRPr kumimoji="0" lang="en-US" altLang="zh-CN" sz="20000" kern="1200" cap="none" spc="0" normalizeH="0" baseline="0" noProof="0">
              <a:solidFill>
                <a:schemeClr val="accent4"/>
              </a:solidFill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45560" y="3602038"/>
            <a:ext cx="45008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kern="1200" cap="none" spc="0" normalizeH="0" baseline="0" noProof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运行环境规定</a:t>
            </a:r>
            <a:endParaRPr kumimoji="0" lang="zh-CN" altLang="en-US" sz="5400" kern="1200" cap="none" spc="0" normalizeH="0" baseline="0" noProof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7"/>
            <a:ext cx="4570413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文本框 3"/>
          <p:cNvSpPr txBox="1"/>
          <p:nvPr/>
        </p:nvSpPr>
        <p:spPr>
          <a:xfrm>
            <a:off x="8138795" y="691515"/>
            <a:ext cx="11379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目  录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1992" name="文本框 7"/>
          <p:cNvSpPr txBox="1"/>
          <p:nvPr/>
        </p:nvSpPr>
        <p:spPr>
          <a:xfrm>
            <a:off x="6645593" y="3613785"/>
            <a:ext cx="1828800" cy="645160"/>
          </a:xfrm>
          <a:prstGeom prst="rect">
            <a:avLst/>
          </a:prstGeom>
          <a:noFill/>
          <a:ln w="9525">
            <a:noFill/>
          </a:ln>
        </p:spPr>
        <p:txBody>
          <a:bodyPr wrap="none" lIns="0" rIns="0">
            <a:spAutoFit/>
          </a:bodyPr>
          <a:p>
            <a:pPr algn="l" eaLnBrk="1" hangingPunct="1"/>
            <a:r>
              <a:rPr lang="zh-CN" altLang="en-US" sz="3600" b="1" dirty="0">
                <a:latin typeface="Calibri" panose="020F0502020204030204" pitchFamily="34" charset="0"/>
              </a:rPr>
              <a:t>任务概述</a:t>
            </a:r>
            <a:endParaRPr lang="zh-CN" altLang="en-US" sz="3600" b="1" dirty="0">
              <a:latin typeface="Calibri" panose="020F050202020403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03508" y="0"/>
            <a:ext cx="0" cy="6854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942013" y="3327400"/>
            <a:ext cx="62293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942013" y="4594225"/>
            <a:ext cx="62293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619750" y="2330450"/>
            <a:ext cx="684213" cy="68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619750" y="3597275"/>
            <a:ext cx="684213" cy="68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41999" name="文本框 14"/>
          <p:cNvSpPr txBox="1"/>
          <p:nvPr/>
        </p:nvSpPr>
        <p:spPr>
          <a:xfrm>
            <a:off x="6572568" y="4859338"/>
            <a:ext cx="2846705" cy="645160"/>
          </a:xfrm>
          <a:prstGeom prst="rect">
            <a:avLst/>
          </a:prstGeom>
          <a:noFill/>
          <a:ln w="9525">
            <a:noFill/>
          </a:ln>
        </p:spPr>
        <p:txBody>
          <a:bodyPr wrap="none" lIns="0" rIns="0">
            <a:spAutoFit/>
          </a:bodyPr>
          <a:p>
            <a:pPr algn="l" eaLnBrk="1" hangingPunct="1"/>
            <a:r>
              <a:rPr lang="zh-CN" altLang="en-US" sz="3600" b="1" dirty="0">
                <a:latin typeface="Calibri" panose="020F0502020204030204" pitchFamily="34" charset="0"/>
              </a:rPr>
              <a:t> 详细功能展示</a:t>
            </a:r>
            <a:endParaRPr lang="zh-CN" altLang="en-US" sz="3600" b="1" dirty="0">
              <a:latin typeface="Calibri" panose="020F050202020403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619750" y="4859338"/>
            <a:ext cx="684213" cy="68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grpSp>
        <p:nvGrpSpPr>
          <p:cNvPr id="20485" name="组合 7"/>
          <p:cNvGrpSpPr/>
          <p:nvPr/>
        </p:nvGrpSpPr>
        <p:grpSpPr>
          <a:xfrm>
            <a:off x="6335078" y="629920"/>
            <a:ext cx="3730625" cy="781050"/>
            <a:chOff x="3725790" y="847725"/>
            <a:chExt cx="3730770" cy="781050"/>
          </a:xfrm>
        </p:grpSpPr>
        <p:grpSp>
          <p:nvGrpSpPr>
            <p:cNvPr id="20511" name="组合 8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3725790" y="1019175"/>
                <a:ext cx="627086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直角三角形 14"/>
              <p:cNvSpPr/>
              <p:nvPr/>
            </p:nvSpPr>
            <p:spPr>
              <a:xfrm rot="5400000" flipV="1">
                <a:off x="4181423" y="1457323"/>
                <a:ext cx="171450" cy="171457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0512" name="组合 9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3725790" y="1019175"/>
                <a:ext cx="627087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" name="直角三角形 6"/>
              <p:cNvSpPr/>
              <p:nvPr/>
            </p:nvSpPr>
            <p:spPr>
              <a:xfrm rot="5400000" flipV="1">
                <a:off x="4181424" y="1457323"/>
                <a:ext cx="171450" cy="171457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4181420" y="847725"/>
              <a:ext cx="281951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666990" y="657225"/>
            <a:ext cx="1066800" cy="5238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kern="1200" cap="none" spc="0" normalizeH="0" baseline="0" noProof="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目  录</a:t>
            </a:r>
            <a:endParaRPr kumimoji="0" lang="zh-CN" altLang="en-US" sz="2800" kern="1200" cap="none" spc="0" normalizeH="0" baseline="0" noProof="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6645593" y="2319020"/>
            <a:ext cx="1017905" cy="645160"/>
          </a:xfrm>
          <a:prstGeom prst="rect">
            <a:avLst/>
          </a:prstGeom>
          <a:noFill/>
          <a:ln w="9525">
            <a:noFill/>
          </a:ln>
        </p:spPr>
        <p:txBody>
          <a:bodyPr wrap="none" lIns="0" rIns="0">
            <a:spAutoFit/>
          </a:bodyPr>
          <a:p>
            <a:pPr algn="l" eaLnBrk="1" hangingPunct="1"/>
            <a:r>
              <a:rPr lang="zh-CN" altLang="en-US" sz="3600" b="1" dirty="0">
                <a:latin typeface="Calibri" panose="020F0502020204030204" pitchFamily="34" charset="0"/>
              </a:rPr>
              <a:t> 引言</a:t>
            </a:r>
            <a:endParaRPr lang="zh-CN" altLang="en-US" sz="36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671570" y="162560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/>
              <a:t>设备</a:t>
            </a:r>
            <a:endParaRPr lang="zh-CN" altLang="en-US" sz="4400"/>
          </a:p>
        </p:txBody>
      </p:sp>
      <p:sp>
        <p:nvSpPr>
          <p:cNvPr id="5" name="文本框 4"/>
          <p:cNvSpPr txBox="1"/>
          <p:nvPr/>
        </p:nvSpPr>
        <p:spPr>
          <a:xfrm>
            <a:off x="3732530" y="930910"/>
            <a:ext cx="5080000" cy="28613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1800">
                <a:latin typeface="+mn-ea"/>
                <a:ea typeface="+mn-ea"/>
                <a:cs typeface="+mn-ea"/>
              </a:rPr>
              <a:t>客户端内存：</a:t>
            </a:r>
            <a:r>
              <a:rPr lang="en-US" sz="1800">
                <a:latin typeface="+mn-ea"/>
                <a:ea typeface="+mn-ea"/>
                <a:cs typeface="+mn-ea"/>
              </a:rPr>
              <a:t>512M</a:t>
            </a:r>
            <a:r>
              <a:rPr lang="zh-CN" sz="1800">
                <a:latin typeface="+mn-ea"/>
                <a:ea typeface="+mn-ea"/>
                <a:cs typeface="+mn-ea"/>
              </a:rPr>
              <a:t>以上。</a:t>
            </a:r>
            <a:r>
              <a:rPr lang="en-US" sz="1800">
                <a:latin typeface="+mn-ea"/>
                <a:ea typeface="+mn-ea"/>
                <a:cs typeface="+mn-ea"/>
              </a:rPr>
              <a:t>CPU</a:t>
            </a:r>
            <a:r>
              <a:rPr lang="zh-CN" sz="1800">
                <a:latin typeface="+mn-ea"/>
                <a:ea typeface="+mn-ea"/>
                <a:cs typeface="+mn-ea"/>
              </a:rPr>
              <a:t>：主频</a:t>
            </a:r>
            <a:r>
              <a:rPr lang="en-US" sz="1800">
                <a:latin typeface="+mn-ea"/>
                <a:ea typeface="+mn-ea"/>
                <a:cs typeface="+mn-ea"/>
              </a:rPr>
              <a:t>1.6G</a:t>
            </a:r>
            <a:r>
              <a:rPr lang="zh-CN" sz="1800">
                <a:latin typeface="+mn-ea"/>
                <a:ea typeface="+mn-ea"/>
                <a:cs typeface="+mn-ea"/>
              </a:rPr>
              <a:t>以上。操作系统：</a:t>
            </a:r>
            <a:r>
              <a:rPr lang="en-US" sz="1800">
                <a:latin typeface="+mn-ea"/>
                <a:ea typeface="+mn-ea"/>
                <a:cs typeface="+mn-ea"/>
              </a:rPr>
              <a:t>Windows Xp</a:t>
            </a:r>
            <a:r>
              <a:rPr lang="zh-CN" sz="1800">
                <a:latin typeface="+mn-ea"/>
                <a:ea typeface="+mn-ea"/>
                <a:cs typeface="+mn-ea"/>
              </a:rPr>
              <a:t>。浏览器：</a:t>
            </a:r>
            <a:r>
              <a:rPr lang="en-US" sz="1800">
                <a:latin typeface="+mn-ea"/>
                <a:ea typeface="+mn-ea"/>
                <a:cs typeface="+mn-ea"/>
              </a:rPr>
              <a:t>Internet Explorer 6.0</a:t>
            </a:r>
            <a:r>
              <a:rPr lang="zh-CN" sz="1800">
                <a:latin typeface="+mn-ea"/>
                <a:ea typeface="+mn-ea"/>
                <a:cs typeface="+mn-ea"/>
              </a:rPr>
              <a:t>以上。服务器端内存：</a:t>
            </a:r>
            <a:r>
              <a:rPr lang="en-US" sz="1800">
                <a:latin typeface="+mn-ea"/>
                <a:ea typeface="+mn-ea"/>
                <a:cs typeface="+mn-ea"/>
              </a:rPr>
              <a:t>2G</a:t>
            </a:r>
            <a:r>
              <a:rPr lang="zh-CN" sz="1800">
                <a:latin typeface="+mn-ea"/>
                <a:ea typeface="+mn-ea"/>
                <a:cs typeface="+mn-ea"/>
              </a:rPr>
              <a:t>以上。</a:t>
            </a:r>
            <a:r>
              <a:rPr lang="en-US" sz="1800">
                <a:latin typeface="+mn-ea"/>
                <a:ea typeface="+mn-ea"/>
                <a:cs typeface="+mn-ea"/>
              </a:rPr>
              <a:t>CPU</a:t>
            </a:r>
            <a:r>
              <a:rPr lang="zh-CN" sz="1800">
                <a:latin typeface="+mn-ea"/>
                <a:ea typeface="+mn-ea"/>
                <a:cs typeface="+mn-ea"/>
              </a:rPr>
              <a:t>：主频</a:t>
            </a:r>
            <a:r>
              <a:rPr lang="en-US" sz="1800">
                <a:latin typeface="+mn-ea"/>
                <a:ea typeface="+mn-ea"/>
                <a:cs typeface="+mn-ea"/>
              </a:rPr>
              <a:t>2G</a:t>
            </a:r>
            <a:r>
              <a:rPr lang="zh-CN" sz="1800">
                <a:latin typeface="+mn-ea"/>
                <a:ea typeface="+mn-ea"/>
                <a:cs typeface="+mn-ea"/>
              </a:rPr>
              <a:t>以上。操作系统：</a:t>
            </a:r>
            <a:r>
              <a:rPr lang="en-US" sz="1800">
                <a:latin typeface="+mn-ea"/>
                <a:ea typeface="+mn-ea"/>
                <a:cs typeface="+mn-ea"/>
              </a:rPr>
              <a:t>Windows Server 2003</a:t>
            </a:r>
            <a:r>
              <a:rPr lang="zh-CN" sz="1800">
                <a:latin typeface="+mn-ea"/>
                <a:ea typeface="+mn-ea"/>
                <a:cs typeface="+mn-ea"/>
              </a:rPr>
              <a:t>。硬盘：</a:t>
            </a:r>
            <a:r>
              <a:rPr lang="en-US" sz="1800">
                <a:latin typeface="+mn-ea"/>
                <a:ea typeface="+mn-ea"/>
                <a:cs typeface="+mn-ea"/>
              </a:rPr>
              <a:t>120G</a:t>
            </a:r>
            <a:r>
              <a:rPr lang="zh-CN" sz="1800">
                <a:latin typeface="+mn-ea"/>
                <a:ea typeface="+mn-ea"/>
                <a:cs typeface="+mn-ea"/>
              </a:rPr>
              <a:t>以上。</a:t>
            </a:r>
            <a:endParaRPr lang="zh-CN" altLang="en-US" sz="1800">
              <a:latin typeface="+mn-ea"/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2530" y="3791903"/>
            <a:ext cx="5080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4400">
                <a:latin typeface="+mn-ea"/>
                <a:ea typeface="+mn-ea"/>
              </a:rPr>
              <a:t>支撑软件</a:t>
            </a:r>
            <a:r>
              <a:rPr lang="zh-CN" sz="1200">
                <a:ea typeface="宋体" panose="02010600030101010101" pitchFamily="2" charset="-122"/>
              </a:rPr>
              <a:t></a:t>
            </a:r>
            <a:r>
              <a:rPr lang="zh-CN" sz="1800">
                <a:latin typeface="+mn-ea"/>
                <a:ea typeface="+mn-ea"/>
                <a:cs typeface="+mn-ea"/>
              </a:rPr>
              <a:t>后台数据库采用MySql。Web服务器采用</a:t>
            </a:r>
            <a:r>
              <a:rPr lang="en-US" altLang="zh-CN" sz="1800">
                <a:latin typeface="+mn-ea"/>
                <a:ea typeface="+mn-ea"/>
                <a:cs typeface="+mn-ea"/>
              </a:rPr>
              <a:t>a'pa</a:t>
            </a:r>
            <a:r>
              <a:rPr lang="en-US" altLang="zh-CN" sz="1800">
                <a:latin typeface="+mn-ea"/>
                <a:ea typeface="+mn-ea"/>
                <a:cs typeface="+mn-ea"/>
              </a:rPr>
              <a:t>che</a:t>
            </a:r>
            <a:endParaRPr lang="en-US" altLang="zh-CN" sz="1800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945" y="2275840"/>
            <a:ext cx="1205611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开发</a:t>
            </a:r>
            <a:r>
              <a:rPr lang="zh-CN" altLang="en-US" sz="2400"/>
              <a:t>规定</a:t>
            </a:r>
            <a:endParaRPr lang="zh-CN" altLang="en-US" sz="2400"/>
          </a:p>
          <a:p>
            <a:pPr algn="l"/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）选用数据库开发软件为</a:t>
            </a:r>
            <a:r>
              <a:rPr lang="en-US" altLang="zh-CN" sz="2400"/>
              <a:t>mysql</a:t>
            </a:r>
            <a:r>
              <a:rPr lang="zh-CN" altLang="en-US" sz="2400"/>
              <a:t>，在开发阶段，开发人员使用数据库时，必须使用固定</a:t>
            </a:r>
            <a:endParaRPr lang="zh-CN" altLang="en-US" sz="2400"/>
          </a:p>
          <a:p>
            <a:pPr algn="l"/>
            <a:r>
              <a:rPr lang="zh-CN" altLang="en-US" sz="2400"/>
              <a:t>定义。数据库名：</a:t>
            </a:r>
            <a:r>
              <a:rPr lang="en-US" altLang="zh-CN" sz="2400"/>
              <a:t>userinformation</a:t>
            </a:r>
            <a:r>
              <a:rPr lang="zh-CN" altLang="en-US" sz="2400"/>
              <a:t>；密码：</a:t>
            </a:r>
            <a:r>
              <a:rPr lang="en-US" altLang="zh-CN" sz="2400"/>
              <a:t>123456</a:t>
            </a:r>
            <a:r>
              <a:rPr lang="zh-CN" altLang="en-US" sz="2400"/>
              <a:t>；用户名：</a:t>
            </a:r>
            <a:r>
              <a:rPr lang="en-US" altLang="zh-CN" sz="2400"/>
              <a:t>root</a:t>
            </a:r>
            <a:r>
              <a:rPr lang="zh-CN" altLang="en-US" sz="2400"/>
              <a:t>；主机号：</a:t>
            </a:r>
            <a:r>
              <a:rPr lang="en-US" altLang="zh-CN" sz="2400"/>
              <a:t>localhost</a:t>
            </a:r>
            <a:r>
              <a:rPr lang="zh-CN" altLang="en-US" sz="2400"/>
              <a:t>；字</a:t>
            </a:r>
            <a:endParaRPr lang="zh-CN" altLang="en-US" sz="2400"/>
          </a:p>
          <a:p>
            <a:pPr algn="l"/>
            <a:r>
              <a:rPr lang="zh-CN" altLang="en-US" sz="2400"/>
              <a:t>符集：</a:t>
            </a:r>
            <a:r>
              <a:rPr lang="en-US" altLang="zh-CN" sz="2400"/>
              <a:t>utf8mb4</a:t>
            </a:r>
            <a:r>
              <a:rPr lang="zh-CN" altLang="en-US" sz="2400"/>
              <a:t>。</a:t>
            </a:r>
            <a:endParaRPr lang="zh-CN" altLang="en-US" sz="2400"/>
          </a:p>
          <a:p>
            <a:pPr algn="l"/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）系统采用B/S架构</a:t>
            </a:r>
            <a:endParaRPr lang="zh-CN" altLang="en-US" sz="2400"/>
          </a:p>
          <a:p>
            <a:pPr algn="l"/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）开发语言采用</a:t>
            </a:r>
            <a:r>
              <a:rPr lang="en-US" altLang="zh-CN" sz="2400"/>
              <a:t>php</a:t>
            </a:r>
            <a:r>
              <a:rPr lang="zh-CN" altLang="en-US" sz="2400"/>
              <a:t>，</a:t>
            </a:r>
            <a:r>
              <a:rPr lang="en-US" altLang="zh-CN" sz="2400"/>
              <a:t>html</a:t>
            </a:r>
            <a:r>
              <a:rPr lang="zh-CN" altLang="en-US" sz="2400"/>
              <a:t>，</a:t>
            </a:r>
            <a:r>
              <a:rPr lang="en-US" altLang="zh-CN" sz="2400"/>
              <a:t>js</a:t>
            </a:r>
            <a:r>
              <a:rPr lang="zh-CN" altLang="en-US" sz="2400"/>
              <a:t>，</a:t>
            </a:r>
            <a:r>
              <a:rPr lang="en-US" altLang="zh-CN" sz="2400"/>
              <a:t>css</a:t>
            </a:r>
            <a:r>
              <a:rPr lang="zh-CN" altLang="en-US" sz="2400"/>
              <a:t>语言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/>
        </p:nvSpPr>
        <p:spPr>
          <a:xfrm>
            <a:off x="0" y="0"/>
            <a:ext cx="12192000" cy="48926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31" name="文本框 77"/>
          <p:cNvSpPr txBox="1"/>
          <p:nvPr/>
        </p:nvSpPr>
        <p:spPr>
          <a:xfrm>
            <a:off x="3541713" y="1290638"/>
            <a:ext cx="5108575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zh-CN" altLang="en-US" sz="9600" dirty="0">
                <a:solidFill>
                  <a:schemeClr val="bg1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感谢大家</a:t>
            </a:r>
            <a:endParaRPr lang="zh-CN" altLang="en-US" sz="9600" dirty="0">
              <a:solidFill>
                <a:schemeClr val="bg1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pic>
        <p:nvPicPr>
          <p:cNvPr id="4813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7650" y="2751138"/>
            <a:ext cx="1163638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3" y="4176713"/>
            <a:ext cx="4291012" cy="82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矩形 24"/>
          <p:cNvSpPr/>
          <p:nvPr/>
        </p:nvSpPr>
        <p:spPr>
          <a:xfrm>
            <a:off x="0" y="4884738"/>
            <a:ext cx="12192000" cy="1973263"/>
          </a:xfrm>
          <a:prstGeom prst="rect">
            <a:avLst/>
          </a:prstGeom>
          <a:solidFill>
            <a:srgbClr val="16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6350" y="4849813"/>
            <a:ext cx="12192000" cy="1079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2465" y="0"/>
            <a:ext cx="4095115" cy="68713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文本框 6"/>
          <p:cNvSpPr txBox="1"/>
          <p:nvPr/>
        </p:nvSpPr>
        <p:spPr>
          <a:xfrm>
            <a:off x="6297613" y="1804988"/>
            <a:ext cx="2035175" cy="15700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en-US" altLang="zh-CN" sz="9600" dirty="0">
                <a:solidFill>
                  <a:srgbClr val="83BB48"/>
                </a:solidFill>
                <a:latin typeface="Impact" panose="020B0806030902050204" pitchFamily="34" charset="0"/>
              </a:rPr>
              <a:t>ONE</a:t>
            </a:r>
            <a:endParaRPr lang="zh-CN" altLang="en-US" sz="9600" dirty="0">
              <a:solidFill>
                <a:srgbClr val="83BB48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16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48000"/>
            <a:ext cx="12192000" cy="1079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14975" y="490538"/>
            <a:ext cx="1162050" cy="3170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0" kern="1200" cap="none" spc="0" normalizeH="0" baseline="0" noProof="0">
                <a:solidFill>
                  <a:schemeClr val="accent4"/>
                </a:solidFill>
                <a:latin typeface="Impact" panose="020B0806030902050204" pitchFamily="34" charset="0"/>
                <a:ea typeface="+mn-ea"/>
                <a:cs typeface="+mn-cs"/>
              </a:rPr>
              <a:t>1</a:t>
            </a:r>
            <a:endParaRPr kumimoji="0" lang="zh-CN" altLang="en-US" sz="20000" kern="1200" cap="none" spc="0" normalizeH="0" baseline="0" noProof="0">
              <a:solidFill>
                <a:schemeClr val="accent4"/>
              </a:solidFill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18760" y="3602038"/>
            <a:ext cx="15544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引言</a:t>
            </a:r>
            <a:endParaRPr kumimoji="0" lang="zh-CN" altLang="en-US" sz="5400" kern="1200" cap="none" spc="0" normalizeH="0" baseline="0" noProof="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65" name="文本框 44"/>
          <p:cNvSpPr txBox="1"/>
          <p:nvPr/>
        </p:nvSpPr>
        <p:spPr>
          <a:xfrm>
            <a:off x="665480" y="168275"/>
            <a:ext cx="13004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4400" dirty="0">
                <a:latin typeface="Calibri" panose="020F0502020204030204" pitchFamily="34" charset="0"/>
              </a:rPr>
              <a:t>引言</a:t>
            </a:r>
            <a:endParaRPr lang="zh-CN" altLang="en-US" sz="4400" dirty="0">
              <a:latin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0" y="3608388"/>
            <a:ext cx="12192000" cy="20018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3556" name="组合 47"/>
          <p:cNvGrpSpPr/>
          <p:nvPr/>
        </p:nvGrpSpPr>
        <p:grpSpPr>
          <a:xfrm>
            <a:off x="852488" y="1665288"/>
            <a:ext cx="5016500" cy="3994150"/>
            <a:chOff x="852030" y="1665640"/>
            <a:chExt cx="5017500" cy="3994030"/>
          </a:xfrm>
        </p:grpSpPr>
        <p:pic>
          <p:nvPicPr>
            <p:cNvPr id="23563" name="图片 4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45381" y="1772009"/>
              <a:ext cx="4630799" cy="308599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852030" y="1665640"/>
              <a:ext cx="5017500" cy="3994030"/>
            </a:xfrm>
            <a:prstGeom prst="rect">
              <a:avLst/>
            </a:prstGeom>
            <a:effectLst>
              <a:reflection blurRad="6350" stA="80000" endPos="26000" dir="5400000" sy="-100000" algn="bl" rotWithShape="0"/>
            </a:effectLst>
          </p:spPr>
        </p:pic>
      </p:grpSp>
      <p:sp>
        <p:nvSpPr>
          <p:cNvPr id="51" name="圆角矩形 50"/>
          <p:cNvSpPr/>
          <p:nvPr/>
        </p:nvSpPr>
        <p:spPr>
          <a:xfrm>
            <a:off x="6654800" y="982663"/>
            <a:ext cx="647700" cy="647700"/>
          </a:xfrm>
          <a:prstGeom prst="roundRect">
            <a:avLst>
              <a:gd name="adj" fmla="val 2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269355" y="1630680"/>
            <a:ext cx="5603240" cy="175323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R="0" algn="just" defTabSz="91440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kern="1200" cap="none" spc="0" normalizeH="0" baseline="0" noProof="0" dirty="0">
                <a:latin typeface="+mn-ea"/>
                <a:ea typeface="+mn-ea"/>
                <a:cs typeface="+mn-cs"/>
              </a:rPr>
              <a:t>近几年来，我国高等院校大规模的扩招，给高等院校的教学管理、学生管理、后勤管理等方面都带来不少的冲击。其包含的数据量大，涉及的人员面广，而且需要及时更新，故较为复杂，难以单纯地依*人工管理</a:t>
            </a:r>
            <a:endParaRPr kumimoji="0" sz="1800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144260" y="4196080"/>
            <a:ext cx="5852795" cy="133794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R="0" algn="just" defTabSz="91440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主要用于学校学生信息管理，其主要任务是对学生各种信息进行日常管理，如查询、修改、增加、删除等，另外还考虑到学生选课，针对这些要求设计了学生信息管理系统</a:t>
            </a:r>
            <a:endParaRPr kumimoji="0" sz="1800" kern="1200" cap="none" spc="0" normalizeH="0" baseline="0" noProof="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560" name="文本框 56"/>
          <p:cNvSpPr txBox="1"/>
          <p:nvPr/>
        </p:nvSpPr>
        <p:spPr>
          <a:xfrm>
            <a:off x="6654483" y="3703638"/>
            <a:ext cx="2182812" cy="583565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编写目的</a:t>
            </a:r>
            <a:endParaRPr lang="zh-CN" altLang="en-U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561" name="Freeform 39"/>
          <p:cNvSpPr>
            <a:spLocks noEditPoints="1"/>
          </p:cNvSpPr>
          <p:nvPr/>
        </p:nvSpPr>
        <p:spPr>
          <a:xfrm>
            <a:off x="6810375" y="1189038"/>
            <a:ext cx="336550" cy="2428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29" h="93">
                <a:moveTo>
                  <a:pt x="11" y="56"/>
                </a:move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6"/>
                  <a:pt x="121" y="6"/>
                  <a:pt x="121" y="6"/>
                </a:cubicBezTo>
                <a:cubicBezTo>
                  <a:pt x="121" y="56"/>
                  <a:pt x="121" y="56"/>
                  <a:pt x="121" y="56"/>
                </a:cubicBezTo>
                <a:cubicBezTo>
                  <a:pt x="129" y="75"/>
                  <a:pt x="129" y="75"/>
                  <a:pt x="129" y="75"/>
                </a:cubicBezTo>
                <a:cubicBezTo>
                  <a:pt x="129" y="88"/>
                  <a:pt x="129" y="88"/>
                  <a:pt x="129" y="88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6" y="93"/>
                  <a:pt x="6" y="93"/>
                  <a:pt x="6" y="9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75"/>
                  <a:pt x="0" y="75"/>
                  <a:pt x="0" y="75"/>
                </a:cubicBezTo>
                <a:cubicBezTo>
                  <a:pt x="11" y="56"/>
                  <a:pt x="11" y="56"/>
                  <a:pt x="11" y="56"/>
                </a:cubicBezTo>
                <a:close/>
                <a:moveTo>
                  <a:pt x="46" y="60"/>
                </a:moveTo>
                <a:cubicBezTo>
                  <a:pt x="46" y="61"/>
                  <a:pt x="45" y="62"/>
                  <a:pt x="45" y="63"/>
                </a:cubicBezTo>
                <a:cubicBezTo>
                  <a:pt x="49" y="63"/>
                  <a:pt x="52" y="63"/>
                  <a:pt x="55" y="63"/>
                </a:cubicBezTo>
                <a:cubicBezTo>
                  <a:pt x="56" y="62"/>
                  <a:pt x="56" y="61"/>
                  <a:pt x="56" y="60"/>
                </a:cubicBezTo>
                <a:cubicBezTo>
                  <a:pt x="53" y="60"/>
                  <a:pt x="49" y="60"/>
                  <a:pt x="46" y="60"/>
                </a:cubicBezTo>
                <a:close/>
                <a:moveTo>
                  <a:pt x="43" y="70"/>
                </a:moveTo>
                <a:cubicBezTo>
                  <a:pt x="43" y="71"/>
                  <a:pt x="42" y="72"/>
                  <a:pt x="42" y="73"/>
                </a:cubicBezTo>
                <a:cubicBezTo>
                  <a:pt x="46" y="73"/>
                  <a:pt x="50" y="73"/>
                  <a:pt x="53" y="73"/>
                </a:cubicBezTo>
                <a:cubicBezTo>
                  <a:pt x="54" y="72"/>
                  <a:pt x="54" y="71"/>
                  <a:pt x="54" y="70"/>
                </a:cubicBezTo>
                <a:cubicBezTo>
                  <a:pt x="50" y="70"/>
                  <a:pt x="47" y="70"/>
                  <a:pt x="43" y="70"/>
                </a:cubicBezTo>
                <a:close/>
                <a:moveTo>
                  <a:pt x="26" y="70"/>
                </a:moveTo>
                <a:cubicBezTo>
                  <a:pt x="26" y="71"/>
                  <a:pt x="25" y="72"/>
                  <a:pt x="25" y="73"/>
                </a:cubicBezTo>
                <a:cubicBezTo>
                  <a:pt x="29" y="73"/>
                  <a:pt x="32" y="73"/>
                  <a:pt x="36" y="73"/>
                </a:cubicBezTo>
                <a:cubicBezTo>
                  <a:pt x="37" y="72"/>
                  <a:pt x="37" y="71"/>
                  <a:pt x="37" y="70"/>
                </a:cubicBezTo>
                <a:cubicBezTo>
                  <a:pt x="34" y="70"/>
                  <a:pt x="30" y="70"/>
                  <a:pt x="26" y="70"/>
                </a:cubicBezTo>
                <a:close/>
                <a:moveTo>
                  <a:pt x="60" y="70"/>
                </a:moveTo>
                <a:cubicBezTo>
                  <a:pt x="60" y="71"/>
                  <a:pt x="60" y="72"/>
                  <a:pt x="59" y="73"/>
                </a:cubicBezTo>
                <a:cubicBezTo>
                  <a:pt x="63" y="73"/>
                  <a:pt x="67" y="73"/>
                  <a:pt x="71" y="73"/>
                </a:cubicBezTo>
                <a:cubicBezTo>
                  <a:pt x="71" y="72"/>
                  <a:pt x="71" y="71"/>
                  <a:pt x="71" y="70"/>
                </a:cubicBezTo>
                <a:cubicBezTo>
                  <a:pt x="67" y="70"/>
                  <a:pt x="63" y="70"/>
                  <a:pt x="60" y="70"/>
                </a:cubicBezTo>
                <a:close/>
                <a:moveTo>
                  <a:pt x="77" y="70"/>
                </a:moveTo>
                <a:cubicBezTo>
                  <a:pt x="77" y="71"/>
                  <a:pt x="77" y="72"/>
                  <a:pt x="77" y="73"/>
                </a:cubicBezTo>
                <a:cubicBezTo>
                  <a:pt x="80" y="73"/>
                  <a:pt x="84" y="73"/>
                  <a:pt x="88" y="73"/>
                </a:cubicBezTo>
                <a:cubicBezTo>
                  <a:pt x="88" y="72"/>
                  <a:pt x="88" y="71"/>
                  <a:pt x="88" y="70"/>
                </a:cubicBezTo>
                <a:cubicBezTo>
                  <a:pt x="84" y="70"/>
                  <a:pt x="80" y="70"/>
                  <a:pt x="77" y="70"/>
                </a:cubicBezTo>
                <a:close/>
                <a:moveTo>
                  <a:pt x="93" y="70"/>
                </a:moveTo>
                <a:cubicBezTo>
                  <a:pt x="94" y="71"/>
                  <a:pt x="94" y="72"/>
                  <a:pt x="94" y="73"/>
                </a:cubicBezTo>
                <a:cubicBezTo>
                  <a:pt x="98" y="73"/>
                  <a:pt x="101" y="73"/>
                  <a:pt x="105" y="73"/>
                </a:cubicBezTo>
                <a:cubicBezTo>
                  <a:pt x="105" y="72"/>
                  <a:pt x="105" y="71"/>
                  <a:pt x="104" y="70"/>
                </a:cubicBezTo>
                <a:cubicBezTo>
                  <a:pt x="101" y="70"/>
                  <a:pt x="97" y="70"/>
                  <a:pt x="93" y="70"/>
                </a:cubicBezTo>
                <a:close/>
                <a:moveTo>
                  <a:pt x="40" y="65"/>
                </a:moveTo>
                <a:cubicBezTo>
                  <a:pt x="40" y="66"/>
                  <a:pt x="40" y="67"/>
                  <a:pt x="39" y="68"/>
                </a:cubicBezTo>
                <a:cubicBezTo>
                  <a:pt x="43" y="68"/>
                  <a:pt x="47" y="68"/>
                  <a:pt x="50" y="68"/>
                </a:cubicBezTo>
                <a:cubicBezTo>
                  <a:pt x="50" y="67"/>
                  <a:pt x="51" y="66"/>
                  <a:pt x="51" y="65"/>
                </a:cubicBezTo>
                <a:cubicBezTo>
                  <a:pt x="47" y="65"/>
                  <a:pt x="44" y="65"/>
                  <a:pt x="40" y="65"/>
                </a:cubicBezTo>
                <a:close/>
                <a:moveTo>
                  <a:pt x="29" y="65"/>
                </a:moveTo>
                <a:cubicBezTo>
                  <a:pt x="28" y="66"/>
                  <a:pt x="28" y="67"/>
                  <a:pt x="27" y="68"/>
                </a:cubicBezTo>
                <a:cubicBezTo>
                  <a:pt x="29" y="68"/>
                  <a:pt x="32" y="68"/>
                  <a:pt x="34" y="68"/>
                </a:cubicBezTo>
                <a:cubicBezTo>
                  <a:pt x="34" y="67"/>
                  <a:pt x="34" y="66"/>
                  <a:pt x="35" y="65"/>
                </a:cubicBezTo>
                <a:cubicBezTo>
                  <a:pt x="33" y="65"/>
                  <a:pt x="31" y="65"/>
                  <a:pt x="29" y="65"/>
                </a:cubicBezTo>
                <a:close/>
                <a:moveTo>
                  <a:pt x="56" y="65"/>
                </a:moveTo>
                <a:cubicBezTo>
                  <a:pt x="56" y="66"/>
                  <a:pt x="56" y="67"/>
                  <a:pt x="56" y="68"/>
                </a:cubicBezTo>
                <a:cubicBezTo>
                  <a:pt x="59" y="68"/>
                  <a:pt x="63" y="68"/>
                  <a:pt x="67" y="68"/>
                </a:cubicBezTo>
                <a:cubicBezTo>
                  <a:pt x="67" y="67"/>
                  <a:pt x="67" y="66"/>
                  <a:pt x="67" y="65"/>
                </a:cubicBezTo>
                <a:cubicBezTo>
                  <a:pt x="63" y="65"/>
                  <a:pt x="60" y="65"/>
                  <a:pt x="56" y="65"/>
                </a:cubicBezTo>
                <a:close/>
                <a:moveTo>
                  <a:pt x="72" y="65"/>
                </a:moveTo>
                <a:cubicBezTo>
                  <a:pt x="72" y="66"/>
                  <a:pt x="72" y="67"/>
                  <a:pt x="72" y="68"/>
                </a:cubicBezTo>
                <a:cubicBezTo>
                  <a:pt x="76" y="68"/>
                  <a:pt x="79" y="68"/>
                  <a:pt x="83" y="68"/>
                </a:cubicBezTo>
                <a:cubicBezTo>
                  <a:pt x="83" y="67"/>
                  <a:pt x="83" y="66"/>
                  <a:pt x="83" y="65"/>
                </a:cubicBezTo>
                <a:cubicBezTo>
                  <a:pt x="79" y="65"/>
                  <a:pt x="76" y="65"/>
                  <a:pt x="72" y="65"/>
                </a:cubicBezTo>
                <a:close/>
                <a:moveTo>
                  <a:pt x="89" y="65"/>
                </a:moveTo>
                <a:cubicBezTo>
                  <a:pt x="89" y="66"/>
                  <a:pt x="90" y="67"/>
                  <a:pt x="90" y="68"/>
                </a:cubicBezTo>
                <a:cubicBezTo>
                  <a:pt x="94" y="68"/>
                  <a:pt x="99" y="68"/>
                  <a:pt x="104" y="68"/>
                </a:cubicBezTo>
                <a:cubicBezTo>
                  <a:pt x="103" y="67"/>
                  <a:pt x="103" y="66"/>
                  <a:pt x="103" y="65"/>
                </a:cubicBezTo>
                <a:cubicBezTo>
                  <a:pt x="98" y="65"/>
                  <a:pt x="94" y="65"/>
                  <a:pt x="89" y="65"/>
                </a:cubicBezTo>
                <a:close/>
                <a:moveTo>
                  <a:pt x="31" y="60"/>
                </a:moveTo>
                <a:cubicBezTo>
                  <a:pt x="30" y="61"/>
                  <a:pt x="30" y="62"/>
                  <a:pt x="29" y="63"/>
                </a:cubicBezTo>
                <a:cubicBezTo>
                  <a:pt x="33" y="63"/>
                  <a:pt x="36" y="63"/>
                  <a:pt x="40" y="63"/>
                </a:cubicBezTo>
                <a:cubicBezTo>
                  <a:pt x="40" y="62"/>
                  <a:pt x="40" y="61"/>
                  <a:pt x="41" y="60"/>
                </a:cubicBezTo>
                <a:cubicBezTo>
                  <a:pt x="37" y="60"/>
                  <a:pt x="34" y="60"/>
                  <a:pt x="31" y="60"/>
                </a:cubicBezTo>
                <a:close/>
                <a:moveTo>
                  <a:pt x="61" y="60"/>
                </a:moveTo>
                <a:cubicBezTo>
                  <a:pt x="61" y="61"/>
                  <a:pt x="61" y="62"/>
                  <a:pt x="61" y="63"/>
                </a:cubicBezTo>
                <a:cubicBezTo>
                  <a:pt x="64" y="63"/>
                  <a:pt x="68" y="63"/>
                  <a:pt x="71" y="63"/>
                </a:cubicBezTo>
                <a:cubicBezTo>
                  <a:pt x="71" y="62"/>
                  <a:pt x="71" y="61"/>
                  <a:pt x="71" y="60"/>
                </a:cubicBezTo>
                <a:cubicBezTo>
                  <a:pt x="68" y="60"/>
                  <a:pt x="65" y="60"/>
                  <a:pt x="61" y="60"/>
                </a:cubicBezTo>
                <a:close/>
                <a:moveTo>
                  <a:pt x="76" y="60"/>
                </a:moveTo>
                <a:cubicBezTo>
                  <a:pt x="76" y="61"/>
                  <a:pt x="77" y="62"/>
                  <a:pt x="77" y="63"/>
                </a:cubicBezTo>
                <a:cubicBezTo>
                  <a:pt x="80" y="63"/>
                  <a:pt x="83" y="63"/>
                  <a:pt x="87" y="63"/>
                </a:cubicBezTo>
                <a:cubicBezTo>
                  <a:pt x="87" y="62"/>
                  <a:pt x="87" y="61"/>
                  <a:pt x="87" y="60"/>
                </a:cubicBezTo>
                <a:cubicBezTo>
                  <a:pt x="83" y="60"/>
                  <a:pt x="80" y="60"/>
                  <a:pt x="76" y="60"/>
                </a:cubicBezTo>
                <a:close/>
                <a:moveTo>
                  <a:pt x="92" y="60"/>
                </a:moveTo>
                <a:cubicBezTo>
                  <a:pt x="92" y="61"/>
                  <a:pt x="92" y="62"/>
                  <a:pt x="92" y="63"/>
                </a:cubicBezTo>
                <a:cubicBezTo>
                  <a:pt x="96" y="63"/>
                  <a:pt x="99" y="63"/>
                  <a:pt x="102" y="63"/>
                </a:cubicBezTo>
                <a:cubicBezTo>
                  <a:pt x="102" y="62"/>
                  <a:pt x="102" y="61"/>
                  <a:pt x="102" y="60"/>
                </a:cubicBezTo>
                <a:cubicBezTo>
                  <a:pt x="98" y="60"/>
                  <a:pt x="95" y="60"/>
                  <a:pt x="92" y="60"/>
                </a:cubicBezTo>
                <a:close/>
                <a:moveTo>
                  <a:pt x="109" y="56"/>
                </a:moveTo>
                <a:cubicBezTo>
                  <a:pt x="109" y="12"/>
                  <a:pt x="109" y="12"/>
                  <a:pt x="109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56"/>
                  <a:pt x="23" y="56"/>
                  <a:pt x="23" y="56"/>
                </a:cubicBezTo>
                <a:cubicBezTo>
                  <a:pt x="109" y="56"/>
                  <a:pt x="109" y="56"/>
                  <a:pt x="109" y="56"/>
                </a:cubicBezTo>
                <a:close/>
                <a:moveTo>
                  <a:pt x="11" y="79"/>
                </a:moveTo>
                <a:cubicBezTo>
                  <a:pt x="11" y="85"/>
                  <a:pt x="11" y="85"/>
                  <a:pt x="1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79"/>
                  <a:pt x="21" y="79"/>
                  <a:pt x="21" y="79"/>
                </a:cubicBezTo>
                <a:cubicBezTo>
                  <a:pt x="11" y="79"/>
                  <a:pt x="11" y="79"/>
                  <a:pt x="11" y="79"/>
                </a:cubicBezTo>
                <a:close/>
                <a:moveTo>
                  <a:pt x="109" y="79"/>
                </a:moveTo>
                <a:cubicBezTo>
                  <a:pt x="109" y="85"/>
                  <a:pt x="109" y="85"/>
                  <a:pt x="109" y="85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09" y="79"/>
                  <a:pt x="109" y="79"/>
                  <a:pt x="109" y="79"/>
                </a:cubicBezTo>
                <a:close/>
                <a:moveTo>
                  <a:pt x="41" y="79"/>
                </a:moveTo>
                <a:cubicBezTo>
                  <a:pt x="41" y="85"/>
                  <a:pt x="41" y="85"/>
                  <a:pt x="41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1" y="79"/>
                  <a:pt x="51" y="79"/>
                  <a:pt x="51" y="79"/>
                </a:cubicBezTo>
                <a:cubicBezTo>
                  <a:pt x="41" y="79"/>
                  <a:pt x="41" y="79"/>
                  <a:pt x="41" y="79"/>
                </a:cubicBezTo>
                <a:close/>
                <a:moveTo>
                  <a:pt x="26" y="79"/>
                </a:moveTo>
                <a:cubicBezTo>
                  <a:pt x="26" y="85"/>
                  <a:pt x="26" y="85"/>
                  <a:pt x="2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79"/>
                  <a:pt x="36" y="79"/>
                  <a:pt x="36" y="79"/>
                </a:cubicBezTo>
                <a:lnTo>
                  <a:pt x="26" y="79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562" name="文本框 58"/>
          <p:cNvSpPr txBox="1"/>
          <p:nvPr/>
        </p:nvSpPr>
        <p:spPr>
          <a:xfrm>
            <a:off x="7577138" y="936625"/>
            <a:ext cx="2182812" cy="706755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p>
            <a:pPr eaLnBrk="1" hangingPunct="1"/>
            <a:r>
              <a:rPr lang="zh-CN" altLang="en-US" sz="4000" b="1" dirty="0">
                <a:solidFill>
                  <a:schemeClr val="accent2"/>
                </a:solidFill>
                <a:latin typeface="Calibri" panose="020F0502020204030204" pitchFamily="34" charset="0"/>
              </a:rPr>
              <a:t>背景</a:t>
            </a:r>
            <a:endParaRPr lang="zh-CN" altLang="en-US" sz="40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161162" y="354063"/>
            <a:ext cx="612000" cy="39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23" name="文本框 6"/>
          <p:cNvSpPr txBox="1"/>
          <p:nvPr/>
        </p:nvSpPr>
        <p:spPr>
          <a:xfrm>
            <a:off x="6134100" y="1804988"/>
            <a:ext cx="2457450" cy="15700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en-US" altLang="zh-CN" sz="9600" dirty="0">
                <a:solidFill>
                  <a:srgbClr val="83BB48"/>
                </a:solidFill>
                <a:latin typeface="Impact" panose="020B0806030902050204" pitchFamily="34" charset="0"/>
              </a:rPr>
              <a:t>TWO</a:t>
            </a:r>
            <a:endParaRPr lang="zh-CN" altLang="en-US" sz="9600" dirty="0">
              <a:solidFill>
                <a:srgbClr val="83BB48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16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48000"/>
            <a:ext cx="12192000" cy="1079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59400" y="490538"/>
            <a:ext cx="1473200" cy="3170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0" kern="1200" cap="none" spc="0" normalizeH="0" baseline="0" noProof="0">
                <a:solidFill>
                  <a:schemeClr val="accent4"/>
                </a:solidFill>
                <a:latin typeface="Impact" panose="020B0806030902050204" pitchFamily="34" charset="0"/>
                <a:ea typeface="+mn-ea"/>
                <a:cs typeface="+mn-cs"/>
              </a:rPr>
              <a:t>2</a:t>
            </a:r>
            <a:endParaRPr kumimoji="0" lang="zh-CN" altLang="en-US" sz="20000" kern="1200" cap="none" spc="0" normalizeH="0" baseline="0" noProof="0">
              <a:solidFill>
                <a:schemeClr val="accent4"/>
              </a:solidFill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32960" y="3602038"/>
            <a:ext cx="29260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kern="1200" cap="none" spc="0" normalizeH="0" baseline="0" noProof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需求概述</a:t>
            </a:r>
            <a:endParaRPr kumimoji="0" lang="zh-CN" altLang="en-US" sz="5400" kern="1200" cap="none" spc="0" normalizeH="0" baseline="0" noProof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750" name="组合 20"/>
          <p:cNvGrpSpPr/>
          <p:nvPr/>
        </p:nvGrpSpPr>
        <p:grpSpPr>
          <a:xfrm>
            <a:off x="269162" y="323850"/>
            <a:ext cx="2299562" cy="768350"/>
            <a:chOff x="290637" y="316630"/>
            <a:chExt cx="2300055" cy="768465"/>
          </a:xfrm>
        </p:grpSpPr>
        <p:sp>
          <p:nvSpPr>
            <p:cNvPr id="31757" name="文本框 21"/>
            <p:cNvSpPr txBox="1"/>
            <p:nvPr/>
          </p:nvSpPr>
          <p:spPr>
            <a:xfrm>
              <a:off x="731013" y="316630"/>
              <a:ext cx="1859679" cy="7684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l" eaLnBrk="1" hangingPunct="1"/>
              <a:r>
                <a:rPr lang="zh-CN" altLang="en-US" sz="4400" dirty="0">
                  <a:latin typeface="Calibri" panose="020F0502020204030204" pitchFamily="34" charset="0"/>
                </a:rPr>
                <a:t>功能</a:t>
              </a:r>
              <a:r>
                <a:rPr lang="zh-CN" altLang="en-US" sz="4400" dirty="0">
                  <a:latin typeface="Calibri" panose="020F0502020204030204" pitchFamily="34" charset="0"/>
                </a:rPr>
                <a:t>图</a:t>
              </a:r>
              <a:endParaRPr lang="zh-CN" altLang="en-US" sz="4400" dirty="0">
                <a:latin typeface="Calibri" panose="020F0502020204030204" pitchFamily="34" charset="0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182633" y="511959"/>
              <a:ext cx="612092" cy="39608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6220" y="476250"/>
            <a:ext cx="409956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750" name="组合 20"/>
          <p:cNvGrpSpPr/>
          <p:nvPr/>
        </p:nvGrpSpPr>
        <p:grpSpPr>
          <a:xfrm>
            <a:off x="269162" y="323850"/>
            <a:ext cx="4534762" cy="768350"/>
            <a:chOff x="290637" y="316630"/>
            <a:chExt cx="4535734" cy="768465"/>
          </a:xfrm>
        </p:grpSpPr>
        <p:sp>
          <p:nvSpPr>
            <p:cNvPr id="31757" name="文本框 21"/>
            <p:cNvSpPr txBox="1"/>
            <p:nvPr/>
          </p:nvSpPr>
          <p:spPr>
            <a:xfrm>
              <a:off x="731013" y="316630"/>
              <a:ext cx="4095358" cy="7684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l" eaLnBrk="1" hangingPunct="1"/>
              <a:r>
                <a:rPr lang="zh-CN" altLang="en-US" sz="4400" dirty="0">
                  <a:latin typeface="Calibri" panose="020F0502020204030204" pitchFamily="34" charset="0"/>
                </a:rPr>
                <a:t>上下</a:t>
              </a:r>
              <a:r>
                <a:rPr lang="zh-CN" altLang="en-US" sz="4400" dirty="0">
                  <a:latin typeface="Calibri" panose="020F0502020204030204" pitchFamily="34" charset="0"/>
                </a:rPr>
                <a:t>文数据</a:t>
              </a:r>
              <a:r>
                <a:rPr lang="zh-CN" altLang="en-US" sz="4400" dirty="0">
                  <a:latin typeface="Calibri" panose="020F0502020204030204" pitchFamily="34" charset="0"/>
                </a:rPr>
                <a:t>流图</a:t>
              </a:r>
              <a:endParaRPr lang="zh-CN" altLang="en-US" sz="4400" dirty="0">
                <a:latin typeface="Calibri" panose="020F0502020204030204" pitchFamily="34" charset="0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182633" y="511959"/>
              <a:ext cx="612092" cy="39608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270" y="1299210"/>
            <a:ext cx="6347460" cy="4259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750" name="组合 20"/>
          <p:cNvGrpSpPr/>
          <p:nvPr/>
        </p:nvGrpSpPr>
        <p:grpSpPr>
          <a:xfrm>
            <a:off x="269162" y="323850"/>
            <a:ext cx="3700372" cy="768350"/>
            <a:chOff x="290637" y="316630"/>
            <a:chExt cx="3701165" cy="768465"/>
          </a:xfrm>
        </p:grpSpPr>
        <p:sp>
          <p:nvSpPr>
            <p:cNvPr id="31757" name="文本框 21"/>
            <p:cNvSpPr txBox="1"/>
            <p:nvPr/>
          </p:nvSpPr>
          <p:spPr>
            <a:xfrm>
              <a:off x="731013" y="316630"/>
              <a:ext cx="3260789" cy="7684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l" eaLnBrk="1" hangingPunct="1"/>
              <a:r>
                <a:rPr lang="en-US" altLang="zh-CN" sz="4400" dirty="0">
                  <a:latin typeface="Calibri" panose="020F0502020204030204" pitchFamily="34" charset="0"/>
                </a:rPr>
                <a:t>0</a:t>
              </a:r>
              <a:r>
                <a:rPr lang="zh-CN" altLang="en-US" sz="4400" dirty="0">
                  <a:latin typeface="Calibri" panose="020F0502020204030204" pitchFamily="34" charset="0"/>
                </a:rPr>
                <a:t>层数据</a:t>
              </a:r>
              <a:r>
                <a:rPr lang="zh-CN" altLang="en-US" sz="4400" dirty="0">
                  <a:latin typeface="Calibri" panose="020F0502020204030204" pitchFamily="34" charset="0"/>
                </a:rPr>
                <a:t>流图</a:t>
              </a:r>
              <a:endParaRPr lang="zh-CN" altLang="en-US" sz="4400" dirty="0">
                <a:latin typeface="Calibri" panose="020F0502020204030204" pitchFamily="34" charset="0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182633" y="511959"/>
              <a:ext cx="612092" cy="39608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3620" y="1179830"/>
            <a:ext cx="7604760" cy="4945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750" name="组合 20"/>
          <p:cNvGrpSpPr/>
          <p:nvPr/>
        </p:nvGrpSpPr>
        <p:grpSpPr>
          <a:xfrm>
            <a:off x="269162" y="323850"/>
            <a:ext cx="3417162" cy="768350"/>
            <a:chOff x="290637" y="316630"/>
            <a:chExt cx="3417895" cy="768465"/>
          </a:xfrm>
        </p:grpSpPr>
        <p:sp>
          <p:nvSpPr>
            <p:cNvPr id="31757" name="文本框 21"/>
            <p:cNvSpPr txBox="1"/>
            <p:nvPr/>
          </p:nvSpPr>
          <p:spPr>
            <a:xfrm>
              <a:off x="731013" y="316630"/>
              <a:ext cx="2977519" cy="7684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l" eaLnBrk="1" hangingPunct="1"/>
              <a:r>
                <a:rPr lang="zh-CN" altLang="en-US" sz="4400" dirty="0">
                  <a:latin typeface="Calibri" panose="020F0502020204030204" pitchFamily="34" charset="0"/>
                </a:rPr>
                <a:t>系统用例图</a:t>
              </a:r>
              <a:endParaRPr lang="zh-CN" altLang="en-US" sz="4400" dirty="0">
                <a:latin typeface="Calibri" panose="020F0502020204030204" pitchFamily="34" charset="0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182633" y="511959"/>
              <a:ext cx="612092" cy="39608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520" y="1403350"/>
            <a:ext cx="6156960" cy="48615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TQxNjRhYzJmNDY4OWEwZDJhNDRjYmU4YjJkYjY3MmYifQ=="/>
</p:tagLst>
</file>

<file path=ppt/theme/theme1.xml><?xml version="1.0" encoding="utf-8"?>
<a:theme xmlns:a="http://schemas.openxmlformats.org/drawingml/2006/main" name="版式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4556"/>
      </a:accent1>
      <a:accent2>
        <a:srgbClr val="92D050"/>
      </a:accent2>
      <a:accent3>
        <a:srgbClr val="FFC000"/>
      </a:accent3>
      <a:accent4>
        <a:srgbClr val="548235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版权信息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WPS 演示</Application>
  <PresentationFormat>宽屏</PresentationFormat>
  <Paragraphs>134</Paragraphs>
  <Slides>23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微软雅黑</vt:lpstr>
      <vt:lpstr>Calibri Light</vt:lpstr>
      <vt:lpstr>方正正中黑_GBK</vt:lpstr>
      <vt:lpstr>Impact</vt:lpstr>
      <vt:lpstr>Arial Unicode MS</vt:lpstr>
      <vt:lpstr>黑体</vt:lpstr>
      <vt:lpstr>Times New Roman</vt:lpstr>
      <vt:lpstr>隶书</vt:lpstr>
      <vt:lpstr>楷体</vt:lpstr>
      <vt:lpstr>微软雅黑 Light</vt:lpstr>
      <vt:lpstr>华文隶书</vt:lpstr>
      <vt:lpstr>版式</vt:lpstr>
      <vt:lpstr>版权信息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cp:category>锐旗设计；https://9ppt.taobao.com</cp:category>
  <cp:lastModifiedBy>肖斯豪</cp:lastModifiedBy>
  <cp:revision>169</cp:revision>
  <dcterms:created xsi:type="dcterms:W3CDTF">2014-12-24T03:19:00Z</dcterms:created>
  <dcterms:modified xsi:type="dcterms:W3CDTF">2022-06-13T14:08:36Z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A7C1944F0F1C483398CBA9F3875956F9</vt:lpwstr>
  </property>
  <property fmtid="{D5CDD505-2E9C-101B-9397-08002B2CF9AE}" pid="3" name="KSOProductBuildVer">
    <vt:lpwstr>2052-11.1.0.11744</vt:lpwstr>
  </property>
</Properties>
</file>